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7470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7470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7470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7470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72410" y="524637"/>
            <a:ext cx="256413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74707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750" y="2393950"/>
            <a:ext cx="16776700" cy="700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Relationship Id="rId3" Type="http://schemas.openxmlformats.org/officeDocument/2006/relationships/image" Target="../media/image101.jpg"/><Relationship Id="rId4" Type="http://schemas.openxmlformats.org/officeDocument/2006/relationships/hyperlink" Target="http://www.interpan.ru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6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Relationship Id="rId4" Type="http://schemas.openxmlformats.org/officeDocument/2006/relationships/image" Target="../media/image109.jpg"/><Relationship Id="rId5" Type="http://schemas.openxmlformats.org/officeDocument/2006/relationships/image" Target="../media/image110.jpg"/><Relationship Id="rId6" Type="http://schemas.openxmlformats.org/officeDocument/2006/relationships/image" Target="../media/image111.jpg"/><Relationship Id="rId7" Type="http://schemas.openxmlformats.org/officeDocument/2006/relationships/hyperlink" Target="http://www.interpan.ru/" TargetMode="External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6.png"/><Relationship Id="rId14" Type="http://schemas.openxmlformats.org/officeDocument/2006/relationships/image" Target="../media/image115.png"/><Relationship Id="rId15" Type="http://schemas.openxmlformats.org/officeDocument/2006/relationships/image" Target="../media/image116.png"/><Relationship Id="rId16" Type="http://schemas.openxmlformats.org/officeDocument/2006/relationships/image" Target="../media/image117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Relationship Id="rId4" Type="http://schemas.openxmlformats.org/officeDocument/2006/relationships/image" Target="../media/image120.jpg"/><Relationship Id="rId5" Type="http://schemas.openxmlformats.org/officeDocument/2006/relationships/image" Target="../media/image121.jpg"/><Relationship Id="rId6" Type="http://schemas.openxmlformats.org/officeDocument/2006/relationships/image" Target="../media/image122.jpg"/><Relationship Id="rId7" Type="http://schemas.openxmlformats.org/officeDocument/2006/relationships/image" Target="../media/image123.jpg"/><Relationship Id="rId8" Type="http://schemas.openxmlformats.org/officeDocument/2006/relationships/image" Target="../media/image124.jpg"/><Relationship Id="rId9" Type="http://schemas.openxmlformats.org/officeDocument/2006/relationships/hyperlink" Target="http://www.interpan.ru/" TargetMode="External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6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jpg"/><Relationship Id="rId3" Type="http://schemas.openxmlformats.org/officeDocument/2006/relationships/image" Target="../media/image131.jpg"/><Relationship Id="rId4" Type="http://schemas.openxmlformats.org/officeDocument/2006/relationships/hyperlink" Target="http://www.interpan.ru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2.png"/><Relationship Id="rId8" Type="http://schemas.openxmlformats.org/officeDocument/2006/relationships/image" Target="../media/image133.png"/><Relationship Id="rId9" Type="http://schemas.openxmlformats.org/officeDocument/2006/relationships/image" Target="../media/image134.png"/><Relationship Id="rId10" Type="http://schemas.openxmlformats.org/officeDocument/2006/relationships/image" Target="../media/image16.png"/><Relationship Id="rId11" Type="http://schemas.openxmlformats.org/officeDocument/2006/relationships/image" Target="../media/image135.png"/><Relationship Id="rId12" Type="http://schemas.openxmlformats.org/officeDocument/2006/relationships/image" Target="../media/image13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image" Target="../media/image138.jpg"/><Relationship Id="rId4" Type="http://schemas.openxmlformats.org/officeDocument/2006/relationships/hyperlink" Target="http://www.interpan.ru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6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jpg"/><Relationship Id="rId3" Type="http://schemas.openxmlformats.org/officeDocument/2006/relationships/image" Target="../media/image145.jpg"/><Relationship Id="rId4" Type="http://schemas.openxmlformats.org/officeDocument/2006/relationships/image" Target="../media/image146.jpg"/><Relationship Id="rId5" Type="http://schemas.openxmlformats.org/officeDocument/2006/relationships/image" Target="../media/image147.jpg"/><Relationship Id="rId6" Type="http://schemas.openxmlformats.org/officeDocument/2006/relationships/image" Target="../media/image148.jpg"/><Relationship Id="rId7" Type="http://schemas.openxmlformats.org/officeDocument/2006/relationships/image" Target="../media/image149.png"/><Relationship Id="rId8" Type="http://schemas.openxmlformats.org/officeDocument/2006/relationships/image" Target="../media/image150.jp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51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6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hyperlink" Target="http://www.interpan.ru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6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jpg"/><Relationship Id="rId12" Type="http://schemas.openxmlformats.org/officeDocument/2006/relationships/image" Target="../media/image16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hyperlink" Target="http://www.interpan.ru/" TargetMode="External"/><Relationship Id="rId12" Type="http://schemas.openxmlformats.org/officeDocument/2006/relationships/image" Target="../media/image16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jpg"/><Relationship Id="rId3" Type="http://schemas.openxmlformats.org/officeDocument/2006/relationships/image" Target="../media/image171.jpg"/><Relationship Id="rId4" Type="http://schemas.openxmlformats.org/officeDocument/2006/relationships/hyperlink" Target="http://www.interpan.ru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6.png"/><Relationship Id="rId11" Type="http://schemas.openxmlformats.org/officeDocument/2006/relationships/image" Target="../media/image175.png"/><Relationship Id="rId12" Type="http://schemas.openxmlformats.org/officeDocument/2006/relationships/image" Target="../media/image176.png"/><Relationship Id="rId13" Type="http://schemas.openxmlformats.org/officeDocument/2006/relationships/image" Target="../media/image177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jpg"/><Relationship Id="rId3" Type="http://schemas.openxmlformats.org/officeDocument/2006/relationships/image" Target="../media/image179.jpg"/><Relationship Id="rId4" Type="http://schemas.openxmlformats.org/officeDocument/2006/relationships/image" Target="../media/image180.jpg"/><Relationship Id="rId5" Type="http://schemas.openxmlformats.org/officeDocument/2006/relationships/image" Target="../media/image181.jpg"/><Relationship Id="rId6" Type="http://schemas.openxmlformats.org/officeDocument/2006/relationships/image" Target="../media/image182.jpg"/><Relationship Id="rId7" Type="http://schemas.openxmlformats.org/officeDocument/2006/relationships/image" Target="../media/image183.jp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84.png"/><Relationship Id="rId11" Type="http://schemas.openxmlformats.org/officeDocument/2006/relationships/image" Target="../media/image185.png"/><Relationship Id="rId12" Type="http://schemas.openxmlformats.org/officeDocument/2006/relationships/image" Target="../media/image186.png"/><Relationship Id="rId13" Type="http://schemas.openxmlformats.org/officeDocument/2006/relationships/image" Target="../media/image16.png"/><Relationship Id="rId14" Type="http://schemas.openxmlformats.org/officeDocument/2006/relationships/image" Target="../media/image187.png"/><Relationship Id="rId15" Type="http://schemas.openxmlformats.org/officeDocument/2006/relationships/image" Target="../media/image188.png"/><Relationship Id="rId16" Type="http://schemas.openxmlformats.org/officeDocument/2006/relationships/hyperlink" Target="http://www.interpan.ru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jpg"/><Relationship Id="rId11" Type="http://schemas.openxmlformats.org/officeDocument/2006/relationships/hyperlink" Target="http://www.interpan.ru/" TargetMode="External"/><Relationship Id="rId12" Type="http://schemas.openxmlformats.org/officeDocument/2006/relationships/image" Target="../media/image20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6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jpg"/><Relationship Id="rId12" Type="http://schemas.openxmlformats.org/officeDocument/2006/relationships/image" Target="../media/image195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hyperlink" Target="http://www.interpan.ru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6.png"/><Relationship Id="rId10" Type="http://schemas.openxmlformats.org/officeDocument/2006/relationships/image" Target="../media/image199.png"/><Relationship Id="rId11" Type="http://schemas.openxmlformats.org/officeDocument/2006/relationships/image" Target="../media/image200.png"/><Relationship Id="rId12" Type="http://schemas.openxmlformats.org/officeDocument/2006/relationships/image" Target="../media/image201.png"/><Relationship Id="rId13" Type="http://schemas.openxmlformats.org/officeDocument/2006/relationships/image" Target="../media/image61.jpg"/><Relationship Id="rId14" Type="http://schemas.openxmlformats.org/officeDocument/2006/relationships/image" Target="../media/image202.png"/><Relationship Id="rId15" Type="http://schemas.openxmlformats.org/officeDocument/2006/relationships/image" Target="../media/image63.jpg"/><Relationship Id="rId16" Type="http://schemas.openxmlformats.org/officeDocument/2006/relationships/image" Target="../media/image203.png"/><Relationship Id="rId17" Type="http://schemas.openxmlformats.org/officeDocument/2006/relationships/image" Target="../media/image65.jpg"/><Relationship Id="rId18" Type="http://schemas.openxmlformats.org/officeDocument/2006/relationships/image" Target="../media/image204.png"/><Relationship Id="rId19" Type="http://schemas.openxmlformats.org/officeDocument/2006/relationships/image" Target="../media/image67.jpg"/><Relationship Id="rId20" Type="http://schemas.openxmlformats.org/officeDocument/2006/relationships/image" Target="../media/image205.png"/><Relationship Id="rId21" Type="http://schemas.openxmlformats.org/officeDocument/2006/relationships/image" Target="../media/image69.jpg"/><Relationship Id="rId22" Type="http://schemas.openxmlformats.org/officeDocument/2006/relationships/image" Target="../media/image206.png"/><Relationship Id="rId23" Type="http://schemas.openxmlformats.org/officeDocument/2006/relationships/image" Target="../media/image207.jpg"/><Relationship Id="rId24" Type="http://schemas.openxmlformats.org/officeDocument/2006/relationships/image" Target="../media/image208.png"/><Relationship Id="rId25" Type="http://schemas.openxmlformats.org/officeDocument/2006/relationships/image" Target="../media/image73.jpg"/><Relationship Id="rId26" Type="http://schemas.openxmlformats.org/officeDocument/2006/relationships/image" Target="../media/image209.png"/><Relationship Id="rId27" Type="http://schemas.openxmlformats.org/officeDocument/2006/relationships/image" Target="../media/image75.jpg"/><Relationship Id="rId28" Type="http://schemas.openxmlformats.org/officeDocument/2006/relationships/image" Target="../media/image210.png"/><Relationship Id="rId29" Type="http://schemas.openxmlformats.org/officeDocument/2006/relationships/image" Target="../media/image77.jpg"/><Relationship Id="rId30" Type="http://schemas.openxmlformats.org/officeDocument/2006/relationships/image" Target="../media/image211.png"/><Relationship Id="rId31" Type="http://schemas.openxmlformats.org/officeDocument/2006/relationships/image" Target="../media/image79.jpg"/><Relationship Id="rId32" Type="http://schemas.openxmlformats.org/officeDocument/2006/relationships/image" Target="../media/image212.png"/><Relationship Id="rId33" Type="http://schemas.openxmlformats.org/officeDocument/2006/relationships/image" Target="../media/image8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213.jpg"/><Relationship Id="rId4" Type="http://schemas.openxmlformats.org/officeDocument/2006/relationships/image" Target="../media/image214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15.png"/><Relationship Id="rId8" Type="http://schemas.openxmlformats.org/officeDocument/2006/relationships/image" Target="../media/image216.png"/><Relationship Id="rId9" Type="http://schemas.openxmlformats.org/officeDocument/2006/relationships/image" Target="../media/image217.png"/><Relationship Id="rId10" Type="http://schemas.openxmlformats.org/officeDocument/2006/relationships/image" Target="../media/image16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jpg"/><Relationship Id="rId3" Type="http://schemas.openxmlformats.org/officeDocument/2006/relationships/image" Target="../media/image221.jpg"/><Relationship Id="rId4" Type="http://schemas.openxmlformats.org/officeDocument/2006/relationships/image" Target="../media/image222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23.png"/><Relationship Id="rId8" Type="http://schemas.openxmlformats.org/officeDocument/2006/relationships/image" Target="../media/image224.png"/><Relationship Id="rId9" Type="http://schemas.openxmlformats.org/officeDocument/2006/relationships/image" Target="../media/image225.png"/><Relationship Id="rId10" Type="http://schemas.openxmlformats.org/officeDocument/2006/relationships/image" Target="../media/image16.png"/><Relationship Id="rId11" Type="http://schemas.openxmlformats.org/officeDocument/2006/relationships/image" Target="../media/image226.png"/><Relationship Id="rId12" Type="http://schemas.openxmlformats.org/officeDocument/2006/relationships/image" Target="../media/image227.png"/><Relationship Id="rId13" Type="http://schemas.openxmlformats.org/officeDocument/2006/relationships/hyperlink" Target="http://www.interpan.ru/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228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image" Target="../media/image16.png"/><Relationship Id="rId10" Type="http://schemas.openxmlformats.org/officeDocument/2006/relationships/image" Target="../media/image232.png"/><Relationship Id="rId11" Type="http://schemas.openxmlformats.org/officeDocument/2006/relationships/image" Target="../media/image23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4.jpg"/><Relationship Id="rId3" Type="http://schemas.openxmlformats.org/officeDocument/2006/relationships/image" Target="../media/image235.jpg"/><Relationship Id="rId4" Type="http://schemas.openxmlformats.org/officeDocument/2006/relationships/image" Target="../media/image236.jpg"/><Relationship Id="rId5" Type="http://schemas.openxmlformats.org/officeDocument/2006/relationships/image" Target="../media/image237.jpg"/><Relationship Id="rId6" Type="http://schemas.openxmlformats.org/officeDocument/2006/relationships/image" Target="../media/image238.jp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image" Target="../media/image241.png"/><Relationship Id="rId12" Type="http://schemas.openxmlformats.org/officeDocument/2006/relationships/image" Target="../media/image16.png"/><Relationship Id="rId13" Type="http://schemas.openxmlformats.org/officeDocument/2006/relationships/image" Target="../media/image242.png"/><Relationship Id="rId14" Type="http://schemas.openxmlformats.org/officeDocument/2006/relationships/image" Target="../media/image243.png"/><Relationship Id="rId15" Type="http://schemas.openxmlformats.org/officeDocument/2006/relationships/hyperlink" Target="http://www.interpan.ru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4.jpg"/><Relationship Id="rId3" Type="http://schemas.openxmlformats.org/officeDocument/2006/relationships/image" Target="../media/image245.jpg"/><Relationship Id="rId4" Type="http://schemas.openxmlformats.org/officeDocument/2006/relationships/image" Target="../media/image246.jpg"/><Relationship Id="rId5" Type="http://schemas.openxmlformats.org/officeDocument/2006/relationships/hyperlink" Target="http://www.interpan.ru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47.png"/><Relationship Id="rId9" Type="http://schemas.openxmlformats.org/officeDocument/2006/relationships/image" Target="../media/image248.png"/><Relationship Id="rId10" Type="http://schemas.openxmlformats.org/officeDocument/2006/relationships/image" Target="../media/image249.png"/><Relationship Id="rId11" Type="http://schemas.openxmlformats.org/officeDocument/2006/relationships/image" Target="../media/image16.png"/><Relationship Id="rId12" Type="http://schemas.openxmlformats.org/officeDocument/2006/relationships/image" Target="../media/image250.png"/><Relationship Id="rId13" Type="http://schemas.openxmlformats.org/officeDocument/2006/relationships/image" Target="../media/image251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2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53.png"/><Relationship Id="rId6" Type="http://schemas.openxmlformats.org/officeDocument/2006/relationships/image" Target="../media/image254.png"/><Relationship Id="rId7" Type="http://schemas.openxmlformats.org/officeDocument/2006/relationships/image" Target="../media/image255.png"/><Relationship Id="rId8" Type="http://schemas.openxmlformats.org/officeDocument/2006/relationships/image" Target="../media/image16.png"/><Relationship Id="rId9" Type="http://schemas.openxmlformats.org/officeDocument/2006/relationships/image" Target="../media/image256.png"/><Relationship Id="rId10" Type="http://schemas.openxmlformats.org/officeDocument/2006/relationships/image" Target="../media/image257.png"/><Relationship Id="rId11" Type="http://schemas.openxmlformats.org/officeDocument/2006/relationships/hyperlink" Target="http://www.interpan.ru/" TargetMode="External"/><Relationship Id="rId12" Type="http://schemas.openxmlformats.org/officeDocument/2006/relationships/image" Target="../media/image258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9.jpg"/><Relationship Id="rId3" Type="http://schemas.openxmlformats.org/officeDocument/2006/relationships/image" Target="../media/image260.jpg"/><Relationship Id="rId4" Type="http://schemas.openxmlformats.org/officeDocument/2006/relationships/image" Target="../media/image261.jpg"/><Relationship Id="rId5" Type="http://schemas.openxmlformats.org/officeDocument/2006/relationships/image" Target="../media/image262.jp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63.png"/><Relationship Id="rId9" Type="http://schemas.openxmlformats.org/officeDocument/2006/relationships/image" Target="../media/image264.png"/><Relationship Id="rId10" Type="http://schemas.openxmlformats.org/officeDocument/2006/relationships/image" Target="../media/image265.png"/><Relationship Id="rId11" Type="http://schemas.openxmlformats.org/officeDocument/2006/relationships/image" Target="../media/image16.png"/><Relationship Id="rId12" Type="http://schemas.openxmlformats.org/officeDocument/2006/relationships/image" Target="../media/image266.png"/><Relationship Id="rId13" Type="http://schemas.openxmlformats.org/officeDocument/2006/relationships/image" Target="../media/image267.png"/><Relationship Id="rId14" Type="http://schemas.openxmlformats.org/officeDocument/2006/relationships/hyperlink" Target="http://www.interpan.ru/" TargetMode="Externa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16.png"/><Relationship Id="rId8" Type="http://schemas.openxmlformats.org/officeDocument/2006/relationships/image" Target="../media/image271.png"/><Relationship Id="rId9" Type="http://schemas.openxmlformats.org/officeDocument/2006/relationships/image" Target="../media/image272.png"/><Relationship Id="rId10" Type="http://schemas.openxmlformats.org/officeDocument/2006/relationships/hyperlink" Target="http://www.interpan.ru/" TargetMode="External"/><Relationship Id="rId11" Type="http://schemas.openxmlformats.org/officeDocument/2006/relationships/image" Target="../media/image27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16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hyperlink" Target="http://www.interpan.ru/" TargetMode="External"/><Relationship Id="rId12" Type="http://schemas.openxmlformats.org/officeDocument/2006/relationships/image" Target="../media/image27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4.jpg"/><Relationship Id="rId3" Type="http://schemas.openxmlformats.org/officeDocument/2006/relationships/image" Target="../media/image275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76.png"/><Relationship Id="rId7" Type="http://schemas.openxmlformats.org/officeDocument/2006/relationships/image" Target="../media/image277.png"/><Relationship Id="rId8" Type="http://schemas.openxmlformats.org/officeDocument/2006/relationships/image" Target="../media/image278.png"/><Relationship Id="rId9" Type="http://schemas.openxmlformats.org/officeDocument/2006/relationships/image" Target="../media/image16.png"/><Relationship Id="rId10" Type="http://schemas.openxmlformats.org/officeDocument/2006/relationships/image" Target="../media/image279.png"/><Relationship Id="rId11" Type="http://schemas.openxmlformats.org/officeDocument/2006/relationships/image" Target="../media/image280.png"/><Relationship Id="rId12" Type="http://schemas.openxmlformats.org/officeDocument/2006/relationships/image" Target="../media/image281.jpg"/><Relationship Id="rId13" Type="http://schemas.openxmlformats.org/officeDocument/2006/relationships/hyperlink" Target="http://www.interpan.ru/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82.png"/><Relationship Id="rId5" Type="http://schemas.openxmlformats.org/officeDocument/2006/relationships/image" Target="../media/image283.png"/><Relationship Id="rId6" Type="http://schemas.openxmlformats.org/officeDocument/2006/relationships/image" Target="../media/image284.png"/><Relationship Id="rId7" Type="http://schemas.openxmlformats.org/officeDocument/2006/relationships/image" Target="../media/image16.png"/><Relationship Id="rId8" Type="http://schemas.openxmlformats.org/officeDocument/2006/relationships/image" Target="../media/image285.png"/><Relationship Id="rId9" Type="http://schemas.openxmlformats.org/officeDocument/2006/relationships/image" Target="../media/image286.png"/><Relationship Id="rId10" Type="http://schemas.openxmlformats.org/officeDocument/2006/relationships/hyperlink" Target="http://www.interpan.ru/" TargetMode="External"/><Relationship Id="rId11" Type="http://schemas.openxmlformats.org/officeDocument/2006/relationships/image" Target="../media/image287.jpg"/><Relationship Id="rId12" Type="http://schemas.openxmlformats.org/officeDocument/2006/relationships/image" Target="../media/image28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9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90.png"/><Relationship Id="rId6" Type="http://schemas.openxmlformats.org/officeDocument/2006/relationships/image" Target="../media/image291.png"/><Relationship Id="rId7" Type="http://schemas.openxmlformats.org/officeDocument/2006/relationships/image" Target="../media/image292.png"/><Relationship Id="rId8" Type="http://schemas.openxmlformats.org/officeDocument/2006/relationships/image" Target="../media/image16.png"/><Relationship Id="rId9" Type="http://schemas.openxmlformats.org/officeDocument/2006/relationships/image" Target="../media/image293.png"/><Relationship Id="rId10" Type="http://schemas.openxmlformats.org/officeDocument/2006/relationships/image" Target="../media/image294.png"/><Relationship Id="rId11" Type="http://schemas.openxmlformats.org/officeDocument/2006/relationships/hyperlink" Target="http://www.interpan.ru/" TargetMode="External"/><Relationship Id="rId12" Type="http://schemas.openxmlformats.org/officeDocument/2006/relationships/image" Target="../media/image295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96.png"/><Relationship Id="rId6" Type="http://schemas.openxmlformats.org/officeDocument/2006/relationships/image" Target="../media/image297.png"/><Relationship Id="rId7" Type="http://schemas.openxmlformats.org/officeDocument/2006/relationships/image" Target="../media/image298.png"/><Relationship Id="rId8" Type="http://schemas.openxmlformats.org/officeDocument/2006/relationships/image" Target="../media/image16.png"/><Relationship Id="rId9" Type="http://schemas.openxmlformats.org/officeDocument/2006/relationships/image" Target="../media/image299.png"/><Relationship Id="rId10" Type="http://schemas.openxmlformats.org/officeDocument/2006/relationships/image" Target="../media/image30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1.jpg"/><Relationship Id="rId3" Type="http://schemas.openxmlformats.org/officeDocument/2006/relationships/image" Target="../media/image302.jpg"/><Relationship Id="rId4" Type="http://schemas.openxmlformats.org/officeDocument/2006/relationships/image" Target="../media/image303.jpg"/><Relationship Id="rId5" Type="http://schemas.openxmlformats.org/officeDocument/2006/relationships/hyperlink" Target="http://www.interpan.ru/" TargetMode="External"/><Relationship Id="rId6" Type="http://schemas.openxmlformats.org/officeDocument/2006/relationships/image" Target="../media/image304.jp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305.png"/><Relationship Id="rId10" Type="http://schemas.openxmlformats.org/officeDocument/2006/relationships/image" Target="../media/image306.png"/><Relationship Id="rId11" Type="http://schemas.openxmlformats.org/officeDocument/2006/relationships/image" Target="../media/image307.png"/><Relationship Id="rId12" Type="http://schemas.openxmlformats.org/officeDocument/2006/relationships/image" Target="../media/image16.png"/><Relationship Id="rId13" Type="http://schemas.openxmlformats.org/officeDocument/2006/relationships/image" Target="../media/image308.png"/><Relationship Id="rId14" Type="http://schemas.openxmlformats.org/officeDocument/2006/relationships/image" Target="../media/image309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jpg"/><Relationship Id="rId3" Type="http://schemas.openxmlformats.org/officeDocument/2006/relationships/image" Target="../media/image311.jpg"/><Relationship Id="rId4" Type="http://schemas.openxmlformats.org/officeDocument/2006/relationships/hyperlink" Target="http://www.interpan.ru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12.png"/><Relationship Id="rId8" Type="http://schemas.openxmlformats.org/officeDocument/2006/relationships/image" Target="../media/image313.png"/><Relationship Id="rId9" Type="http://schemas.openxmlformats.org/officeDocument/2006/relationships/image" Target="../media/image314.png"/><Relationship Id="rId10" Type="http://schemas.openxmlformats.org/officeDocument/2006/relationships/image" Target="../media/image16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8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19.png"/><Relationship Id="rId6" Type="http://schemas.openxmlformats.org/officeDocument/2006/relationships/image" Target="../media/image320.png"/><Relationship Id="rId7" Type="http://schemas.openxmlformats.org/officeDocument/2006/relationships/image" Target="../media/image321.png"/><Relationship Id="rId8" Type="http://schemas.openxmlformats.org/officeDocument/2006/relationships/image" Target="../media/image16.png"/><Relationship Id="rId9" Type="http://schemas.openxmlformats.org/officeDocument/2006/relationships/image" Target="../media/image322.png"/><Relationship Id="rId10" Type="http://schemas.openxmlformats.org/officeDocument/2006/relationships/image" Target="../media/image323.png"/><Relationship Id="rId11" Type="http://schemas.openxmlformats.org/officeDocument/2006/relationships/image" Target="../media/image324.jpg"/><Relationship Id="rId12" Type="http://schemas.openxmlformats.org/officeDocument/2006/relationships/hyperlink" Target="http://www.interpan.ru/" TargetMode="Externa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5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326.png"/><Relationship Id="rId6" Type="http://schemas.openxmlformats.org/officeDocument/2006/relationships/image" Target="../media/image327.png"/><Relationship Id="rId7" Type="http://schemas.openxmlformats.org/officeDocument/2006/relationships/image" Target="../media/image328.png"/><Relationship Id="rId8" Type="http://schemas.openxmlformats.org/officeDocument/2006/relationships/image" Target="../media/image16.png"/><Relationship Id="rId9" Type="http://schemas.openxmlformats.org/officeDocument/2006/relationships/image" Target="../media/image329.png"/><Relationship Id="rId10" Type="http://schemas.openxmlformats.org/officeDocument/2006/relationships/image" Target="../media/image330.png"/><Relationship Id="rId11" Type="http://schemas.openxmlformats.org/officeDocument/2006/relationships/image" Target="../media/image331.png"/><Relationship Id="rId12" Type="http://schemas.openxmlformats.org/officeDocument/2006/relationships/image" Target="../media/image332.png"/><Relationship Id="rId13" Type="http://schemas.openxmlformats.org/officeDocument/2006/relationships/image" Target="../media/image333.png"/><Relationship Id="rId14" Type="http://schemas.openxmlformats.org/officeDocument/2006/relationships/image" Target="../media/image33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6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hyperlink" Target="http://www.interpan.ru/" TargetMode="External"/><Relationship Id="rId11" Type="http://schemas.openxmlformats.org/officeDocument/2006/relationships/image" Target="../media/image3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16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hyperlink" Target="http://www.interpan.ru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16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hyperlink" Target="http://www.interpan.ru/" TargetMode="External"/><Relationship Id="rId11" Type="http://schemas.openxmlformats.org/officeDocument/2006/relationships/image" Target="../media/image4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16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hyperlink" Target="http://www.interpan.ru/" TargetMode="External"/><Relationship Id="rId11" Type="http://schemas.openxmlformats.org/officeDocument/2006/relationships/image" Target="../media/image5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16.png"/><Relationship Id="rId11" Type="http://schemas.openxmlformats.org/officeDocument/2006/relationships/hyperlink" Target="http://www.interpan.ru/" TargetMode="External"/><Relationship Id="rId12" Type="http://schemas.openxmlformats.org/officeDocument/2006/relationships/image" Target="../media/image60.png"/><Relationship Id="rId13" Type="http://schemas.openxmlformats.org/officeDocument/2006/relationships/image" Target="../media/image61.jpg"/><Relationship Id="rId14" Type="http://schemas.openxmlformats.org/officeDocument/2006/relationships/image" Target="../media/image62.png"/><Relationship Id="rId15" Type="http://schemas.openxmlformats.org/officeDocument/2006/relationships/image" Target="../media/image63.jpg"/><Relationship Id="rId16" Type="http://schemas.openxmlformats.org/officeDocument/2006/relationships/image" Target="../media/image64.png"/><Relationship Id="rId17" Type="http://schemas.openxmlformats.org/officeDocument/2006/relationships/image" Target="../media/image65.jpg"/><Relationship Id="rId18" Type="http://schemas.openxmlformats.org/officeDocument/2006/relationships/image" Target="../media/image66.png"/><Relationship Id="rId19" Type="http://schemas.openxmlformats.org/officeDocument/2006/relationships/image" Target="../media/image67.jpg"/><Relationship Id="rId20" Type="http://schemas.openxmlformats.org/officeDocument/2006/relationships/image" Target="../media/image68.png"/><Relationship Id="rId21" Type="http://schemas.openxmlformats.org/officeDocument/2006/relationships/image" Target="../media/image69.jpg"/><Relationship Id="rId22" Type="http://schemas.openxmlformats.org/officeDocument/2006/relationships/image" Target="../media/image70.png"/><Relationship Id="rId23" Type="http://schemas.openxmlformats.org/officeDocument/2006/relationships/image" Target="../media/image71.jpg"/><Relationship Id="rId24" Type="http://schemas.openxmlformats.org/officeDocument/2006/relationships/image" Target="../media/image72.png"/><Relationship Id="rId25" Type="http://schemas.openxmlformats.org/officeDocument/2006/relationships/image" Target="../media/image73.jpg"/><Relationship Id="rId26" Type="http://schemas.openxmlformats.org/officeDocument/2006/relationships/image" Target="../media/image74.png"/><Relationship Id="rId27" Type="http://schemas.openxmlformats.org/officeDocument/2006/relationships/image" Target="../media/image75.jpg"/><Relationship Id="rId28" Type="http://schemas.openxmlformats.org/officeDocument/2006/relationships/image" Target="../media/image76.png"/><Relationship Id="rId29" Type="http://schemas.openxmlformats.org/officeDocument/2006/relationships/image" Target="../media/image77.jpg"/><Relationship Id="rId30" Type="http://schemas.openxmlformats.org/officeDocument/2006/relationships/image" Target="../media/image78.png"/><Relationship Id="rId31" Type="http://schemas.openxmlformats.org/officeDocument/2006/relationships/image" Target="../media/image79.jpg"/><Relationship Id="rId32" Type="http://schemas.openxmlformats.org/officeDocument/2006/relationships/image" Target="../media/image80.png"/><Relationship Id="rId33" Type="http://schemas.openxmlformats.org/officeDocument/2006/relationships/image" Target="../media/image81.jpg"/><Relationship Id="rId34" Type="http://schemas.openxmlformats.org/officeDocument/2006/relationships/image" Target="../media/image82.png"/><Relationship Id="rId35" Type="http://schemas.openxmlformats.org/officeDocument/2006/relationships/image" Target="../media/image83.jpg"/><Relationship Id="rId36" Type="http://schemas.openxmlformats.org/officeDocument/2006/relationships/image" Target="../media/image84.png"/><Relationship Id="rId37" Type="http://schemas.openxmlformats.org/officeDocument/2006/relationships/image" Target="../media/image85.jpg"/><Relationship Id="rId38" Type="http://schemas.openxmlformats.org/officeDocument/2006/relationships/image" Target="../media/image86.png"/><Relationship Id="rId39" Type="http://schemas.openxmlformats.org/officeDocument/2006/relationships/image" Target="../media/image87.jpg"/><Relationship Id="rId40" Type="http://schemas.openxmlformats.org/officeDocument/2006/relationships/image" Target="../media/image88.png"/><Relationship Id="rId41" Type="http://schemas.openxmlformats.org/officeDocument/2006/relationships/image" Target="../media/image89.jpg"/><Relationship Id="rId42" Type="http://schemas.openxmlformats.org/officeDocument/2006/relationships/image" Target="../media/image90.png"/><Relationship Id="rId43" Type="http://schemas.openxmlformats.org/officeDocument/2006/relationships/image" Target="../media/image9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image" Target="../media/image93.jpg"/><Relationship Id="rId4" Type="http://schemas.openxmlformats.org/officeDocument/2006/relationships/image" Target="../media/image94.jpg"/><Relationship Id="rId5" Type="http://schemas.openxmlformats.org/officeDocument/2006/relationships/hyperlink" Target="http://www.interpan.ru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16.png"/><Relationship Id="rId12" Type="http://schemas.openxmlformats.org/officeDocument/2006/relationships/image" Target="../media/image98.png"/><Relationship Id="rId13" Type="http://schemas.openxmlformats.org/officeDocument/2006/relationships/image" Target="../media/image9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76840"/>
            <a:chOff x="0" y="0"/>
            <a:chExt cx="18288000" cy="10276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7633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134600" y="0"/>
              <a:ext cx="8153400" cy="1409700"/>
            </a:xfrm>
            <a:custGeom>
              <a:avLst/>
              <a:gdLst/>
              <a:ahLst/>
              <a:cxnLst/>
              <a:rect l="l" t="t" r="r" b="b"/>
              <a:pathLst>
                <a:path w="8153400" h="1409700">
                  <a:moveTo>
                    <a:pt x="8153400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8153400" y="14097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943735">
                <a:alpha val="749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" y="9517380"/>
              <a:ext cx="2849880" cy="4389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31" y="9551174"/>
              <a:ext cx="2809252" cy="3992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4867" y="9517380"/>
              <a:ext cx="2849880" cy="4389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9551174"/>
              <a:ext cx="2809240" cy="3992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6103" y="9517380"/>
              <a:ext cx="2849879" cy="4389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7440" y="9551174"/>
              <a:ext cx="2809240" cy="3992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864" y="9517380"/>
              <a:ext cx="2849879" cy="4389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0200" y="9551174"/>
              <a:ext cx="2809240" cy="39924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0100" y="9517380"/>
              <a:ext cx="2849880" cy="4389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51435" y="9551174"/>
              <a:ext cx="2809240" cy="39924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62860" y="9517380"/>
              <a:ext cx="2849880" cy="4389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84195" y="9551174"/>
              <a:ext cx="2809240" cy="3992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86771" y="0"/>
              <a:ext cx="4596383" cy="118719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86771" y="455676"/>
              <a:ext cx="5067300" cy="134112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351389" y="-10286"/>
            <a:ext cx="4302125" cy="1366520"/>
          </a:xfrm>
          <a:prstGeom prst="rect"/>
        </p:spPr>
        <p:txBody>
          <a:bodyPr wrap="square" lIns="0" tIns="134620" rIns="0" bIns="0" rtlCol="0" vert="horz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</a:pPr>
            <a:r>
              <a:rPr dirty="0" sz="4800" spc="-10">
                <a:solidFill>
                  <a:srgbClr val="FFFFFF"/>
                </a:solidFill>
              </a:rPr>
              <a:t>ОГНЕСТОЙКИЕ </a:t>
            </a:r>
            <a:r>
              <a:rPr dirty="0" sz="4800" spc="-70">
                <a:solidFill>
                  <a:srgbClr val="FFFFFF"/>
                </a:solidFill>
              </a:rPr>
              <a:t>ДЕКОРАТИВНЫЕ</a:t>
            </a:r>
            <a:endParaRPr sz="4800"/>
          </a:p>
        </p:txBody>
      </p:sp>
      <p:sp>
        <p:nvSpPr>
          <p:cNvPr id="20" name="object 20" descr=""/>
          <p:cNvSpPr txBox="1"/>
          <p:nvPr/>
        </p:nvSpPr>
        <p:spPr>
          <a:xfrm>
            <a:off x="12192000" y="3806952"/>
            <a:ext cx="6096000" cy="685800"/>
          </a:xfrm>
          <a:prstGeom prst="rect">
            <a:avLst/>
          </a:prstGeom>
          <a:solidFill>
            <a:srgbClr val="943735">
              <a:alpha val="74900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956944">
              <a:lnSpc>
                <a:spcPts val="4650"/>
              </a:lnSpc>
            </a:pP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ДВЕРИ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2192000" y="2860548"/>
            <a:ext cx="6096000" cy="685800"/>
          </a:xfrm>
          <a:prstGeom prst="rect">
            <a:avLst/>
          </a:prstGeom>
          <a:solidFill>
            <a:srgbClr val="943735">
              <a:alpha val="74900"/>
            </a:srgbClr>
          </a:solidFill>
        </p:spPr>
        <p:txBody>
          <a:bodyPr wrap="square" lIns="0" tIns="1905" rIns="0" bIns="0" rtlCol="0" vert="horz">
            <a:spAutoFit/>
          </a:bodyPr>
          <a:lstStyle/>
          <a:p>
            <a:pPr algn="ctr" marL="779145">
              <a:lnSpc>
                <a:spcPct val="100000"/>
              </a:lnSpc>
              <a:spcBef>
                <a:spcPts val="15"/>
              </a:spcBef>
            </a:pPr>
            <a:r>
              <a:rPr dirty="0" sz="4000" spc="-40">
                <a:solidFill>
                  <a:srgbClr val="FFFFFF"/>
                </a:solidFill>
                <a:latin typeface="Calibri"/>
                <a:cs typeface="Calibri"/>
              </a:rPr>
              <a:t>ПОТОЛОЧНЫЕ</a:t>
            </a:r>
            <a:r>
              <a:rPr dirty="0" sz="4000" spc="-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178283" y="1912620"/>
            <a:ext cx="6109970" cy="685800"/>
          </a:xfrm>
          <a:prstGeom prst="rect">
            <a:avLst/>
          </a:prstGeom>
          <a:solidFill>
            <a:srgbClr val="943735">
              <a:alpha val="74900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90805">
              <a:lnSpc>
                <a:spcPts val="4785"/>
              </a:lnSpc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СТЕНОВЫЕ</a:t>
            </a:r>
            <a:r>
              <a:rPr dirty="0" sz="4000" spc="-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93620"/>
            <a:ext cx="8077200" cy="59893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4540" y="2322576"/>
            <a:ext cx="8386571" cy="596036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955673" y="8714028"/>
            <a:ext cx="5080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Военкомат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г.Одинцово.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Древодекоры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039347" y="8714028"/>
            <a:ext cx="5610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Супермаркет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ДА!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г.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Москва,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древодекоры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4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24650" y="1585086"/>
            <a:ext cx="44818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8655" algn="l"/>
              </a:tabLst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окрашенные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5716" y="6736080"/>
            <a:ext cx="7630795" cy="2155190"/>
            <a:chOff x="775716" y="6736080"/>
            <a:chExt cx="7630795" cy="21551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716" y="6748272"/>
              <a:ext cx="1551432" cy="21092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5144" y="6748272"/>
              <a:ext cx="1586483" cy="214274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1711" y="6765036"/>
              <a:ext cx="1546860" cy="21046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80" y="6748272"/>
              <a:ext cx="1549907" cy="21092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6851" y="6736080"/>
              <a:ext cx="1589531" cy="215493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645410" y="6384163"/>
            <a:ext cx="720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Вулкан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69035" y="6413119"/>
            <a:ext cx="68637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3395" algn="l"/>
                <a:tab pos="4575810" algn="l"/>
                <a:tab pos="6099175" algn="l"/>
              </a:tabLst>
            </a:pPr>
            <a:r>
              <a:rPr dirty="0" baseline="1543" sz="2700" spc="-15" b="1">
                <a:latin typeface="Calibri"/>
                <a:cs typeface="Calibri"/>
              </a:rPr>
              <a:t>Айсберг</a:t>
            </a:r>
            <a:r>
              <a:rPr dirty="0" baseline="1543" sz="2700" b="1">
                <a:latin typeface="Calibri"/>
                <a:cs typeface="Calibri"/>
              </a:rPr>
              <a:t>	</a:t>
            </a:r>
            <a:r>
              <a:rPr dirty="0" baseline="3086" sz="2700" spc="-15" b="1">
                <a:latin typeface="Calibri"/>
                <a:cs typeface="Calibri"/>
              </a:rPr>
              <a:t>Литораль</a:t>
            </a:r>
            <a:r>
              <a:rPr dirty="0" baseline="3086" sz="2700" b="1">
                <a:latin typeface="Calibri"/>
                <a:cs typeface="Calibri"/>
              </a:rPr>
              <a:t>	</a:t>
            </a:r>
            <a:r>
              <a:rPr dirty="0" sz="1800" spc="-10" b="1">
                <a:latin typeface="Calibri"/>
                <a:cs typeface="Calibri"/>
              </a:rPr>
              <a:t>Саванна</a:t>
            </a:r>
            <a:r>
              <a:rPr dirty="0" sz="1800" b="1">
                <a:latin typeface="Calibri"/>
                <a:cs typeface="Calibri"/>
              </a:rPr>
              <a:t>	</a:t>
            </a:r>
            <a:r>
              <a:rPr dirty="0" baseline="3086" sz="2700" spc="-15" b="1">
                <a:latin typeface="Calibri"/>
                <a:cs typeface="Calibri"/>
              </a:rPr>
              <a:t>Сафари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7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20318" y="1386331"/>
            <a:ext cx="16676369" cy="4837430"/>
          </a:xfrm>
          <a:prstGeom prst="rect">
            <a:avLst/>
          </a:prstGeom>
        </p:spPr>
        <p:txBody>
          <a:bodyPr wrap="square" lIns="0" tIns="211454" rIns="0" bIns="0" rtlCol="0" vert="horz">
            <a:spAutoFit/>
          </a:bodyPr>
          <a:lstStyle/>
          <a:p>
            <a:pPr algn="ctr" marR="376555">
              <a:lnSpc>
                <a:spcPct val="100000"/>
              </a:lnSpc>
              <a:spcBef>
                <a:spcPts val="1664"/>
              </a:spcBef>
              <a:tabLst>
                <a:tab pos="1925955" algn="l"/>
              </a:tabLst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окрашенные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2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r>
              <a:rPr dirty="0" sz="2400" spc="-11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PIXEL</a:t>
            </a:r>
            <a:endParaRPr sz="2400">
              <a:latin typeface="Calibri"/>
              <a:cs typeface="Calibri"/>
            </a:endParaRPr>
          </a:p>
          <a:p>
            <a:pPr marL="37465" marR="5080">
              <a:lnSpc>
                <a:spcPct val="100000"/>
              </a:lnSpc>
              <a:spcBef>
                <a:spcPts val="1565"/>
              </a:spcBef>
            </a:pPr>
            <a:r>
              <a:rPr dirty="0" sz="2400" b="1">
                <a:latin typeface="Calibri"/>
                <a:cs typeface="Calibri"/>
              </a:rPr>
              <a:t>Декор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панелей: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декоративная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фактура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акриловой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дисперсии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разноцветных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пузырьков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синтетических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полимеров</a:t>
            </a:r>
            <a:r>
              <a:rPr dirty="0" sz="2400" spc="-50">
                <a:latin typeface="Calibri"/>
                <a:cs typeface="Calibri"/>
              </a:rPr>
              <a:t> в </a:t>
            </a:r>
            <a:r>
              <a:rPr dirty="0" sz="2400">
                <a:latin typeface="Calibri"/>
                <a:cs typeface="Calibri"/>
              </a:rPr>
              <a:t>мозаичном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3-</a:t>
            </a:r>
            <a:r>
              <a:rPr dirty="0" sz="2400">
                <a:latin typeface="Calibri"/>
                <a:cs typeface="Calibri"/>
              </a:rPr>
              <a:t>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покрытии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Pixel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предлагаются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негорючем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(НГ)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трудногорючем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(КМ-</a:t>
            </a:r>
            <a:r>
              <a:rPr dirty="0" sz="2400">
                <a:latin typeface="Calibri"/>
                <a:cs typeface="Calibri"/>
              </a:rPr>
              <a:t>1)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вариантах.</a:t>
            </a:r>
            <a:endParaRPr sz="2400">
              <a:latin typeface="Calibri"/>
              <a:cs typeface="Calibri"/>
            </a:endParaRPr>
          </a:p>
          <a:p>
            <a:pPr marL="401955" marR="7289165" indent="-342900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401955" algn="l"/>
              </a:tabLst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(НГ)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PIXEL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НГ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ГВЛВ </a:t>
            </a:r>
            <a:r>
              <a:rPr dirty="0" sz="2400" b="1">
                <a:latin typeface="Calibri"/>
                <a:cs typeface="Calibri"/>
              </a:rPr>
              <a:t>НГ</a:t>
            </a:r>
            <a:r>
              <a:rPr dirty="0" sz="2400">
                <a:latin typeface="Calibri"/>
                <a:cs typeface="Calibri"/>
              </a:rPr>
              <a:t>.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размере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1200х600х10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мм</a:t>
            </a:r>
            <a:endParaRPr sz="2400">
              <a:latin typeface="Calibri"/>
              <a:cs typeface="Calibri"/>
            </a:endParaRPr>
          </a:p>
          <a:p>
            <a:pPr marL="419100" marR="8223250" indent="-342900">
              <a:lnSpc>
                <a:spcPct val="100000"/>
              </a:lnSpc>
              <a:spcBef>
                <a:spcPts val="1500"/>
              </a:spcBef>
              <a:buFont typeface="Arial MT"/>
              <a:buChar char="•"/>
              <a:tabLst>
                <a:tab pos="419100" algn="l"/>
                <a:tab pos="3606165" algn="l"/>
              </a:tabLst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панели</a:t>
            </a:r>
            <a:r>
              <a:rPr dirty="0" sz="2400">
                <a:latin typeface="Calibri"/>
                <a:cs typeface="Calibri"/>
              </a:rPr>
              <a:t>	Interpan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PIXEL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ГСП</a:t>
            </a:r>
            <a:r>
              <a:rPr dirty="0" sz="2400" spc="-20">
                <a:latin typeface="Calibri"/>
                <a:cs typeface="Calibri"/>
              </a:rPr>
              <a:t>.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1250х500х10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мм</a:t>
            </a:r>
            <a:endParaRPr sz="2400">
              <a:latin typeface="Calibri"/>
              <a:cs typeface="Calibri"/>
            </a:endParaRPr>
          </a:p>
          <a:p>
            <a:pPr marL="76200" marR="8117840">
              <a:lnSpc>
                <a:spcPct val="100000"/>
              </a:lnSpc>
              <a:spcBef>
                <a:spcPts val="865"/>
              </a:spcBef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Pixel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выпускаются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базовых </a:t>
            </a:r>
            <a:r>
              <a:rPr dirty="0" sz="2400">
                <a:latin typeface="Calibri"/>
                <a:cs typeface="Calibri"/>
              </a:rPr>
              <a:t>декорах.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дополнительному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запросу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возможно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расширение</a:t>
            </a:r>
            <a:endParaRPr sz="24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цветового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ассортимента,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изготовление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эксклюзивного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цвета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фактуры.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45311" y="9029496"/>
            <a:ext cx="16173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Декоративное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мозаичное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PIXEL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обладает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повышенной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износостойкостью,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легко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моется.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754868" y="3694176"/>
            <a:ext cx="6748272" cy="50794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243327" y="4293108"/>
            <a:ext cx="13582015" cy="3042285"/>
            <a:chOff x="2243327" y="4293108"/>
            <a:chExt cx="13582015" cy="30422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3327" y="4369308"/>
              <a:ext cx="1996439" cy="26548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2504" y="4568952"/>
              <a:ext cx="1994916" cy="27188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0" y="4293108"/>
              <a:ext cx="1996439" cy="27111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2231" y="4582668"/>
              <a:ext cx="1994916" cy="272491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0196" y="4398264"/>
              <a:ext cx="2061972" cy="272338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97868" y="4625340"/>
              <a:ext cx="2060447" cy="270967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30299" y="4469892"/>
              <a:ext cx="1994915" cy="273557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1089152" y="7586598"/>
            <a:ext cx="15873730" cy="1742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Разнообразие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видов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пленки,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одноцветных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текстур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элитных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древесных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декоров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различных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лофт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фактур, </a:t>
            </a:r>
            <a:r>
              <a:rPr dirty="0" sz="2400">
                <a:latin typeface="Calibri"/>
                <a:cs typeface="Calibri"/>
              </a:rPr>
              <a:t>дает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возможность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добавить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роскоши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интерьер.</a:t>
            </a:r>
            <a:endParaRPr sz="24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Декор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пленки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ПВХ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выбирается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каталогам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производителей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пленки.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Interior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сертифицированы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классу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пожарной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опасности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КМ-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(трудногорючие)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9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100429" y="1416142"/>
            <a:ext cx="16367125" cy="2559050"/>
          </a:xfrm>
          <a:prstGeom prst="rect">
            <a:avLst/>
          </a:prstGeom>
        </p:spPr>
        <p:txBody>
          <a:bodyPr wrap="square" lIns="0" tIns="181610" rIns="0" bIns="0" rtlCol="0" vert="horz">
            <a:spAutoFit/>
          </a:bodyPr>
          <a:lstStyle/>
          <a:p>
            <a:pPr marL="4404995">
              <a:lnSpc>
                <a:spcPct val="100000"/>
              </a:lnSpc>
              <a:spcBef>
                <a:spcPts val="1430"/>
              </a:spcBef>
              <a:tabLst>
                <a:tab pos="8765540" algn="l"/>
              </a:tabLst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ламинированные</a:t>
            </a:r>
            <a:r>
              <a:rPr dirty="0" sz="2400" spc="-7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пленкой</a:t>
            </a:r>
            <a:r>
              <a:rPr dirty="0" sz="2400" spc="-8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ПВХ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INTERIOR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Interior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используют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отделке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общественных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помещений,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оформлению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которых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обычно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20">
                <a:latin typeface="Calibri"/>
                <a:cs typeface="Calibri"/>
              </a:rPr>
              <a:t>подходят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вкусом,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офисах,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салонах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красоты,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развлекательных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спортивных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центрах,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объектах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чистоте,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медицинского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образовательного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назначения,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предприятий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торговли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общественного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питания,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гостиницах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общежитиях.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Поверхность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подвержена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скоплению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размножению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микроорганизмов,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ее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можно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мыть.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108" y="2535935"/>
            <a:ext cx="8127492" cy="56494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000" y="3369564"/>
            <a:ext cx="8529827" cy="558088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18513" y="8200770"/>
            <a:ext cx="60921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Начальная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школа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г.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Белгород.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пленке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ПВХ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4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93258" y="1585086"/>
            <a:ext cx="11974830" cy="160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2610" algn="l"/>
              </a:tabLst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ламинированные</a:t>
            </a:r>
            <a:r>
              <a:rPr dirty="0" sz="2400" spc="-7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пленкой</a:t>
            </a:r>
            <a:r>
              <a:rPr dirty="0" sz="2400" spc="-8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ПВХ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3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INTERIOR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2400">
              <a:latin typeface="Calibri"/>
              <a:cs typeface="Calibri"/>
            </a:endParaRPr>
          </a:p>
          <a:p>
            <a:pPr algn="ctr" marL="3856354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Парикмахерская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г.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Старый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Оскол.</a:t>
            </a:r>
            <a:endParaRPr sz="2400">
              <a:latin typeface="Calibri"/>
              <a:cs typeface="Calibri"/>
            </a:endParaRPr>
          </a:p>
          <a:p>
            <a:pPr algn="ctr" marL="385508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перегородки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пленке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ПВХ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243327"/>
            <a:ext cx="6551676" cy="61203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1156" y="2286000"/>
            <a:ext cx="7210044" cy="607771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74139" y="8511920"/>
            <a:ext cx="609219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Санузел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гостинице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г.Рязань.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пленке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ПВХ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667745" y="8477757"/>
            <a:ext cx="60928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Клиника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«Будь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Здоров»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г.Москва.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Стеновые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пленке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ПВХ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4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493258" y="1585086"/>
            <a:ext cx="6943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2610" algn="l"/>
              </a:tabLst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ламинированные</a:t>
            </a:r>
            <a:r>
              <a:rPr dirty="0" sz="2400" spc="-7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пленкой</a:t>
            </a:r>
            <a:r>
              <a:rPr dirty="0" sz="2400" spc="-8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ПВХ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3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INTERIOR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9180" y="4133088"/>
            <a:ext cx="15932150" cy="3369945"/>
            <a:chOff x="1059180" y="4133088"/>
            <a:chExt cx="15932150" cy="33699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180" y="4133088"/>
              <a:ext cx="2510027" cy="317296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4784" y="4189476"/>
              <a:ext cx="2560320" cy="31729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1432" y="4178808"/>
              <a:ext cx="2560319" cy="319278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6180" y="4178808"/>
              <a:ext cx="2558796" cy="319278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3599" y="4178808"/>
              <a:ext cx="2682240" cy="332384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51791" y="4213860"/>
              <a:ext cx="2633472" cy="325678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59127" y="4213860"/>
              <a:ext cx="2631948" cy="3256788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7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 marR="1905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75487" y="1585086"/>
            <a:ext cx="16793210" cy="2366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91820">
              <a:lnSpc>
                <a:spcPct val="100000"/>
              </a:lnSpc>
              <a:spcBef>
                <a:spcPts val="100"/>
              </a:spcBef>
              <a:tabLst>
                <a:tab pos="2300605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3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пластике</a:t>
            </a:r>
            <a:r>
              <a:rPr dirty="0" sz="2400" spc="-4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HPL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2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PRACTIC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305"/>
              </a:spcBef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Practic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имеют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антивандальные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свойства,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поддаются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влиянию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химических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реагентов,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стираются,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является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причиной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выбора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данного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материала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отделки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помещений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медицинских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учреждений,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также </a:t>
            </a:r>
            <a:r>
              <a:rPr dirty="0" sz="2400">
                <a:latin typeface="Calibri"/>
                <a:cs typeface="Calibri"/>
              </a:rPr>
              <a:t>помещений,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стены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которых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могут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подвергаться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механическим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повреждениям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процессе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эксплуатации.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dirty="0" sz="2400" spc="-10" b="1">
                <a:latin typeface="Calibri"/>
                <a:cs typeface="Calibri"/>
              </a:rPr>
              <a:t>Большой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выбор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текстуры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покрытия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панелей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можно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выбрать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понравившийся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HPL</a:t>
            </a:r>
            <a:r>
              <a:rPr dirty="0" sz="2400" spc="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пластик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каталогам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производителя</a:t>
            </a:r>
            <a:r>
              <a:rPr dirty="0" sz="2400" spc="-1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47140" y="7445197"/>
            <a:ext cx="14193519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Interpan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Practic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основе</a:t>
            </a:r>
            <a:endParaRPr sz="2400">
              <a:latin typeface="Calibri"/>
              <a:cs typeface="Calibri"/>
            </a:endParaRPr>
          </a:p>
          <a:p>
            <a:pPr marL="12700" marR="370205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гипсостружечной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плиты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ГСП,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3000*1250мм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или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2500*1250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стекломагнезитового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листа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СМЛ,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2440*1220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Practic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сертифицированы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классу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пожарной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опасности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КМ-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(трудногорючие).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23313" y="8742680"/>
            <a:ext cx="62934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Школа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Айкидо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г.Москва.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пластике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HPL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375263" y="8814613"/>
            <a:ext cx="62934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Медицинский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центр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г.Москва.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пластике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HPL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 marR="1905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599681" y="1585086"/>
            <a:ext cx="4744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305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3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пластике</a:t>
            </a:r>
            <a:r>
              <a:rPr dirty="0" sz="2400" spc="-4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HPL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2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PRACTIC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77471" y="2217420"/>
            <a:ext cx="5487924" cy="651052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6591" y="2217420"/>
            <a:ext cx="8686800" cy="65105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8383" y="2362200"/>
            <a:ext cx="8758428" cy="584301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48180" y="8393430"/>
            <a:ext cx="62934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ГКБ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им.Юдина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г.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Москва.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пластике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HPL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401681" y="8393430"/>
            <a:ext cx="629348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KFC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г.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Москва.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Стеновые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пластике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HPL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1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 marR="1905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599681" y="1585086"/>
            <a:ext cx="4744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305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3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пластике</a:t>
            </a:r>
            <a:r>
              <a:rPr dirty="0" sz="2400" spc="-4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HPL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2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PRACTIC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4880" y="2391155"/>
            <a:ext cx="678180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0007" y="5692140"/>
            <a:ext cx="7997952" cy="32430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0007" y="1754123"/>
            <a:ext cx="7997952" cy="32247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4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1059180" y="742187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667758" y="473456"/>
            <a:ext cx="89547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0">
                <a:solidFill>
                  <a:srgbClr val="943735"/>
                </a:solidFill>
              </a:rPr>
              <a:t> </a:t>
            </a:r>
            <a:r>
              <a:rPr dirty="0" sz="3200" spc="-40">
                <a:solidFill>
                  <a:srgbClr val="943735"/>
                </a:solidFill>
              </a:rPr>
              <a:t>ДЕКОРАТИВНЫЕ</a:t>
            </a:r>
            <a:r>
              <a:rPr dirty="0" sz="3200" spc="-120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ОТБОЙНЫЕ</a:t>
            </a:r>
            <a:r>
              <a:rPr dirty="0" sz="3200" spc="-100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ДОСКИ</a:t>
            </a:r>
            <a:endParaRPr sz="3200"/>
          </a:p>
        </p:txBody>
      </p:sp>
      <p:sp>
        <p:nvSpPr>
          <p:cNvPr id="15" name="object 15" descr=""/>
          <p:cNvSpPr txBox="1"/>
          <p:nvPr/>
        </p:nvSpPr>
        <p:spPr>
          <a:xfrm>
            <a:off x="764540" y="7859014"/>
            <a:ext cx="89757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Материал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полностью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экологичен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подвержен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влиянию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грибков, </a:t>
            </a:r>
            <a:r>
              <a:rPr dirty="0" sz="2400">
                <a:latin typeface="Calibri"/>
                <a:cs typeface="Calibri"/>
              </a:rPr>
              <a:t>плесени,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позволяет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его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монтировать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различные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общественные помещения,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образовательные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учреждения.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8200" y="4472940"/>
            <a:ext cx="4375404" cy="2298191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51408" y="1008380"/>
            <a:ext cx="11179810" cy="4966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19725">
              <a:lnSpc>
                <a:spcPct val="100000"/>
              </a:lnSpc>
              <a:spcBef>
                <a:spcPts val="100"/>
              </a:spcBef>
              <a:tabLst>
                <a:tab pos="7720965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7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пластике</a:t>
            </a:r>
            <a:r>
              <a:rPr dirty="0" sz="2400" spc="-7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HPL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0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PRACTIC</a:t>
            </a:r>
            <a:r>
              <a:rPr dirty="0" sz="2400" spc="-9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DESIGN</a:t>
            </a:r>
            <a:endParaRPr sz="24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2455"/>
              </a:spcBef>
            </a:pPr>
            <a:r>
              <a:rPr dirty="0" sz="2400" spc="-10">
                <a:latin typeface="Calibri"/>
                <a:cs typeface="Calibri"/>
              </a:rPr>
              <a:t>Изготавливаются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покрываются</a:t>
            </a:r>
            <a:endParaRPr sz="24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антивандальным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HPL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пластиком.</a:t>
            </a:r>
            <a:endParaRPr sz="240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Класс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пожарной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опасности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КМ-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(трудногорючие).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2400">
                <a:latin typeface="Calibri"/>
                <a:cs typeface="Calibri"/>
              </a:rPr>
              <a:t>Имеют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удобные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размеры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для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монтажа</a:t>
            </a:r>
            <a:r>
              <a:rPr dirty="0" sz="2400" spc="-1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длина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122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см,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ширина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30,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40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или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см.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400">
              <a:latin typeface="Calibri"/>
              <a:cs typeface="Calibri"/>
            </a:endParaRPr>
          </a:p>
          <a:p>
            <a:pPr algn="just" marL="4669790" marR="254825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Монтаж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стене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производится </a:t>
            </a:r>
            <a:r>
              <a:rPr dirty="0" sz="2400">
                <a:latin typeface="Calibri"/>
                <a:cs typeface="Calibri"/>
              </a:rPr>
              <a:t>саморезами,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головки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которых </a:t>
            </a:r>
            <a:r>
              <a:rPr dirty="0" sz="2400">
                <a:latin typeface="Calibri"/>
                <a:cs typeface="Calibri"/>
              </a:rPr>
              <a:t>затем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скрываются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заглушками </a:t>
            </a:r>
            <a:r>
              <a:rPr dirty="0" sz="2400">
                <a:latin typeface="Calibri"/>
                <a:cs typeface="Calibri"/>
              </a:rPr>
              <a:t>пвх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цвет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21435" y="592581"/>
            <a:ext cx="1396873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Огнестойкие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декоративные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панели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Интерпан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легко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монтируются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помощью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декоративных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10" b="1">
                <a:latin typeface="Calibri"/>
                <a:cs typeface="Calibri"/>
              </a:rPr>
              <a:t>алюминиевых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профилей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установленную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обрешетку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из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направляющих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стоечных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профилей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(ПН,ПС).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1866900"/>
            <a:ext cx="2999231" cy="29824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1866900"/>
            <a:ext cx="3098292" cy="28956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39800" y="1790700"/>
            <a:ext cx="2971800" cy="30480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5210" y="5829300"/>
            <a:ext cx="3199585" cy="30480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0" y="5876544"/>
            <a:ext cx="2999231" cy="296722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39800" y="5753100"/>
            <a:ext cx="3124200" cy="303428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516761" y="5021326"/>
            <a:ext cx="26803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8515" marR="5080" indent="-80645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Профиль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омега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широкой заглушкой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32269" y="5145785"/>
            <a:ext cx="48298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Профиль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омега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узкой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заглушкой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(профиль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Пи)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622907" y="5085969"/>
            <a:ext cx="1228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Н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профиль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09241" y="9125204"/>
            <a:ext cx="1181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L -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профиль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562213" y="9136786"/>
            <a:ext cx="1181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L -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профиль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783562" y="9049004"/>
            <a:ext cx="1188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F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- </a:t>
            </a:r>
            <a:r>
              <a:rPr dirty="0" sz="1800" spc="-10" b="1">
                <a:latin typeface="Calibri"/>
                <a:cs typeface="Calibri"/>
              </a:rPr>
              <a:t>профиль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hlinkClick r:id="rId16"/>
              </a:rPr>
              <a:t>www.interpan.ru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639800" y="1485900"/>
            <a:ext cx="4648200" cy="3810000"/>
          </a:xfrm>
          <a:custGeom>
            <a:avLst/>
            <a:gdLst/>
            <a:ahLst/>
            <a:cxnLst/>
            <a:rect l="l" t="t" r="r" b="b"/>
            <a:pathLst>
              <a:path w="4648200" h="3810000">
                <a:moveTo>
                  <a:pt x="4648200" y="0"/>
                </a:moveTo>
                <a:lnTo>
                  <a:pt x="0" y="0"/>
                </a:lnTo>
                <a:lnTo>
                  <a:pt x="0" y="3810000"/>
                </a:lnTo>
                <a:lnTo>
                  <a:pt x="4648200" y="3810000"/>
                </a:lnTo>
                <a:lnTo>
                  <a:pt x="4648200" y="0"/>
                </a:lnTo>
                <a:close/>
              </a:path>
            </a:pathLst>
          </a:custGeom>
          <a:solidFill>
            <a:srgbClr val="943735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5981700"/>
            <a:ext cx="5791200" cy="3581400"/>
          </a:xfrm>
          <a:custGeom>
            <a:avLst/>
            <a:gdLst/>
            <a:ahLst/>
            <a:cxnLst/>
            <a:rect l="l" t="t" r="r" b="b"/>
            <a:pathLst>
              <a:path w="5791200" h="3581400">
                <a:moveTo>
                  <a:pt x="5791200" y="0"/>
                </a:moveTo>
                <a:lnTo>
                  <a:pt x="0" y="0"/>
                </a:lnTo>
                <a:lnTo>
                  <a:pt x="0" y="3581400"/>
                </a:lnTo>
                <a:lnTo>
                  <a:pt x="5791200" y="3581400"/>
                </a:lnTo>
                <a:lnTo>
                  <a:pt x="5791200" y="0"/>
                </a:lnTo>
                <a:close/>
              </a:path>
            </a:pathLst>
          </a:custGeom>
          <a:solidFill>
            <a:srgbClr val="943735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07340" y="321944"/>
            <a:ext cx="897255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7983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ООО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«ТД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«Интерпан»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завод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производству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огнестойких декоративных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дверей.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2003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года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мы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поставляем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свою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продукцию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строящиеся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объекты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всей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стране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рубеж.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7340" y="2151126"/>
            <a:ext cx="17654270" cy="731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56119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Почти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лет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мы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предоставляем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решения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комплексному </a:t>
            </a:r>
            <a:r>
              <a:rPr dirty="0" sz="2400" b="1">
                <a:latin typeface="Calibri"/>
                <a:cs typeface="Calibri"/>
              </a:rPr>
              <a:t>обеспечению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огнестойкими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отделочными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материалами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12700" marR="930973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внутренней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отделки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объектам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к </a:t>
            </a:r>
            <a:r>
              <a:rPr dirty="0" sz="2400" spc="-10">
                <a:latin typeface="Calibri"/>
                <a:cs typeface="Calibri"/>
              </a:rPr>
              <a:t>пожарной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безопасности.</a:t>
            </a:r>
            <a:endParaRPr sz="2400">
              <a:latin typeface="Calibri"/>
              <a:cs typeface="Calibri"/>
            </a:endParaRPr>
          </a:p>
          <a:p>
            <a:pPr marL="12700" marR="8732520">
              <a:lnSpc>
                <a:spcPct val="100000"/>
              </a:lnSpc>
              <a:spcBef>
                <a:spcPts val="2880"/>
              </a:spcBef>
            </a:pPr>
            <a:r>
              <a:rPr dirty="0" sz="2400">
                <a:latin typeface="Calibri"/>
                <a:cs typeface="Calibri"/>
              </a:rPr>
              <a:t>Мы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разработали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линейку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продукции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составляющие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которой производятся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территории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нашей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страны,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особенно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актуально </a:t>
            </a:r>
            <a:r>
              <a:rPr dirty="0" sz="2400">
                <a:latin typeface="Calibri"/>
                <a:cs typeface="Calibri"/>
              </a:rPr>
              <a:t>при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нынешнем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стратегическом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курсе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импортозамещение.</a:t>
            </a:r>
            <a:endParaRPr sz="2400">
              <a:latin typeface="Calibri"/>
              <a:cs typeface="Calibri"/>
            </a:endParaRPr>
          </a:p>
          <a:p>
            <a:pPr marL="12700" marR="844613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Как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следствие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предсказуемая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ценовая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политика,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стабильные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сроки производства</a:t>
            </a:r>
            <a:r>
              <a:rPr dirty="0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9157335" marR="249554">
              <a:lnSpc>
                <a:spcPct val="100000"/>
              </a:lnSpc>
              <a:spcBef>
                <a:spcPts val="2670"/>
              </a:spcBef>
            </a:pPr>
            <a:r>
              <a:rPr dirty="0" sz="2400">
                <a:latin typeface="Calibri"/>
                <a:cs typeface="Calibri"/>
              </a:rPr>
              <a:t>Вся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наша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продукция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имеет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сертификаты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пожарной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опасности </a:t>
            </a:r>
            <a:r>
              <a:rPr dirty="0" sz="2400" spc="-25" b="1">
                <a:latin typeface="Calibri"/>
                <a:cs typeface="Calibri"/>
              </a:rPr>
              <a:t>КМ-</a:t>
            </a:r>
            <a:r>
              <a:rPr dirty="0" sz="2400" b="1">
                <a:latin typeface="Calibri"/>
                <a:cs typeface="Calibri"/>
              </a:rPr>
              <a:t>0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(НеГорючие),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либо</a:t>
            </a:r>
            <a:r>
              <a:rPr dirty="0" sz="2400" spc="-25" b="1">
                <a:latin typeface="Calibri"/>
                <a:cs typeface="Calibri"/>
              </a:rPr>
              <a:t> КМ-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(трудногорючие)</a:t>
            </a:r>
            <a:r>
              <a:rPr dirty="0" sz="2400" spc="-20">
                <a:latin typeface="Calibri"/>
                <a:cs typeface="Calibri"/>
              </a:rPr>
              <a:t>,</a:t>
            </a:r>
            <a:r>
              <a:rPr dirty="0" sz="2400">
                <a:latin typeface="Calibri"/>
                <a:cs typeface="Calibri"/>
              </a:rPr>
              <a:t> а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также </a:t>
            </a:r>
            <a:r>
              <a:rPr dirty="0" sz="2400">
                <a:latin typeface="Calibri"/>
                <a:cs typeface="Calibri"/>
              </a:rPr>
              <a:t>Санитарные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заключения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допуском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использования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качестве </a:t>
            </a:r>
            <a:r>
              <a:rPr dirty="0" sz="2400">
                <a:latin typeface="Calibri"/>
                <a:cs typeface="Calibri"/>
              </a:rPr>
              <a:t>декоративно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отделочного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облицовочного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материала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для </a:t>
            </a:r>
            <a:r>
              <a:rPr dirty="0" sz="2400">
                <a:latin typeface="Calibri"/>
                <a:cs typeface="Calibri"/>
              </a:rPr>
              <a:t>помещений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детских,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медицинских,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образовательных, </a:t>
            </a:r>
            <a:r>
              <a:rPr dirty="0" sz="2400" spc="-25">
                <a:latin typeface="Calibri"/>
                <a:cs typeface="Calibri"/>
              </a:rPr>
              <a:t>санитарно-</a:t>
            </a:r>
            <a:r>
              <a:rPr dirty="0" sz="2400">
                <a:latin typeface="Calibri"/>
                <a:cs typeface="Calibri"/>
              </a:rPr>
              <a:t>бытовых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учреждений,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предприятиях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торговли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и </a:t>
            </a:r>
            <a:r>
              <a:rPr dirty="0" sz="2400" spc="-10">
                <a:latin typeface="Calibri"/>
                <a:cs typeface="Calibri"/>
              </a:rPr>
              <a:t>общественного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питания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т.д.</a:t>
            </a:r>
            <a:endParaRPr sz="2400">
              <a:latin typeface="Calibri"/>
              <a:cs typeface="Calibri"/>
            </a:endParaRPr>
          </a:p>
          <a:p>
            <a:pPr marL="9157335" marR="50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Все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компоненты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являются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экологически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чистыми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безопасными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здоровья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человека.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01640" y="5885688"/>
            <a:ext cx="3642360" cy="3810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hlinkClick r:id="rId11"/>
              </a:rPr>
              <a:t>www.interpan.ru</a:t>
            </a:r>
          </a:p>
        </p:txBody>
      </p:sp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58400" y="381000"/>
            <a:ext cx="4058411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573000" y="2089404"/>
            <a:ext cx="4733544" cy="354330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9600" y="5768340"/>
            <a:ext cx="5268468" cy="359054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22833" y="1432687"/>
            <a:ext cx="16656050" cy="599376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ctr" marL="243840">
              <a:lnSpc>
                <a:spcPct val="100000"/>
              </a:lnSpc>
              <a:spcBef>
                <a:spcPts val="13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1200"/>
              </a:spcBef>
            </a:pPr>
            <a:r>
              <a:rPr dirty="0" sz="2400">
                <a:latin typeface="Calibri"/>
                <a:cs typeface="Calibri"/>
              </a:rPr>
              <a:t>Завод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производит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потолочные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панели</a:t>
            </a:r>
            <a:endParaRPr sz="2400">
              <a:latin typeface="Calibri"/>
              <a:cs typeface="Calibri"/>
            </a:endParaRPr>
          </a:p>
          <a:p>
            <a:pPr marL="376555" indent="-3422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76555" algn="l"/>
              </a:tabLst>
            </a:pP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открытой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(видимой)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подвесной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системы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Т-</a:t>
            </a:r>
            <a:r>
              <a:rPr dirty="0" sz="2400" b="1">
                <a:latin typeface="Calibri"/>
                <a:cs typeface="Calibri"/>
              </a:rPr>
              <a:t>24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(Армстронг)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819"/>
              </a:spcBef>
            </a:pP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(Армстронг)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изготавливаются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специально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разработанного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гипсокартонного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листа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толщиной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6,5мм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двух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вариантах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декорирования:</a:t>
            </a:r>
            <a:endParaRPr sz="2400">
              <a:latin typeface="Calibri"/>
              <a:cs typeface="Calibri"/>
            </a:endParaRPr>
          </a:p>
          <a:p>
            <a:pPr marL="194310" indent="-160020">
              <a:lnSpc>
                <a:spcPct val="100000"/>
              </a:lnSpc>
              <a:spcBef>
                <a:spcPts val="1045"/>
              </a:spcBef>
              <a:buChar char="-"/>
              <a:tabLst>
                <a:tab pos="194310" algn="l"/>
              </a:tabLst>
            </a:pPr>
            <a:r>
              <a:rPr dirty="0" sz="2400">
                <a:latin typeface="Calibri"/>
                <a:cs typeface="Calibri"/>
              </a:rPr>
              <a:t>покрытие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специальной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акриловой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краской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защитным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лаковым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покрытием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330"/>
              </a:spcBef>
              <a:buChar char="-"/>
              <a:tabLst>
                <a:tab pos="172720" algn="l"/>
              </a:tabLst>
            </a:pPr>
            <a:r>
              <a:rPr dirty="0" sz="2400" spc="-10">
                <a:latin typeface="Calibri"/>
                <a:cs typeface="Calibri"/>
              </a:rPr>
              <a:t>ламинирование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пленкой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ПВХ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Interior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Mercury</a:t>
            </a:r>
            <a:r>
              <a:rPr dirty="0" sz="1800" spc="-1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70"/>
              </a:spcBef>
              <a:buFont typeface="Calibri"/>
              <a:buChar char="-"/>
            </a:pPr>
            <a:endParaRPr sz="2400">
              <a:latin typeface="Calibri"/>
              <a:cs typeface="Calibri"/>
            </a:endParaRPr>
          </a:p>
          <a:p>
            <a:pPr lvl="1" marL="6617334" indent="-342900">
              <a:lnSpc>
                <a:spcPct val="100000"/>
              </a:lnSpc>
              <a:buFont typeface="Arial MT"/>
              <a:buChar char="•"/>
              <a:tabLst>
                <a:tab pos="6617334" algn="l"/>
              </a:tabLst>
            </a:pP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металлические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скрытого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крепежа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CLIP-</a:t>
            </a:r>
            <a:r>
              <a:rPr dirty="0" sz="2400" spc="-25" b="1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726430" marR="532765">
              <a:lnSpc>
                <a:spcPct val="100000"/>
              </a:lnSpc>
              <a:spcBef>
                <a:spcPts val="2185"/>
              </a:spcBef>
            </a:pPr>
            <a:r>
              <a:rPr dirty="0" sz="2400" spc="-10">
                <a:latin typeface="Calibri"/>
                <a:cs typeface="Calibri"/>
              </a:rPr>
              <a:t>Металлические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Inerpan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изготавливаются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из </a:t>
            </a:r>
            <a:r>
              <a:rPr dirty="0" sz="2400" spc="-10">
                <a:latin typeface="Calibri"/>
                <a:cs typeface="Calibri"/>
              </a:rPr>
              <a:t>оцинкованной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стали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толщиной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0,5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или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0,7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053840"/>
            <a:ext cx="3581400" cy="35814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3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4786" y="1585086"/>
            <a:ext cx="16988790" cy="221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44195">
              <a:lnSpc>
                <a:spcPct val="100000"/>
              </a:lnSpc>
              <a:spcBef>
                <a:spcPts val="100"/>
              </a:spcBef>
              <a:tabLst>
                <a:tab pos="3300729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акриловом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покрытии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2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r>
              <a:rPr dirty="0" sz="2400" spc="-11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930"/>
              </a:spcBef>
            </a:pP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Mercury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акриловом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стандартных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для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размерах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600*600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600*1200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точные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учетом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толщины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профилей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595*595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595*1195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кромкой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sz="2400" spc="-10" b="1">
                <a:latin typeface="Calibri"/>
                <a:cs typeface="Calibri"/>
              </a:rPr>
              <a:t>BOARD</a:t>
            </a:r>
            <a:r>
              <a:rPr dirty="0" sz="2400" spc="-1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6680200" algn="l"/>
              </a:tabLst>
            </a:pPr>
            <a:r>
              <a:rPr dirty="0" sz="2400">
                <a:latin typeface="Calibri"/>
                <a:cs typeface="Calibri"/>
              </a:rPr>
              <a:t>Масса: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м2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5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кг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Вес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шт.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595*595*6,5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2,3</a:t>
            </a:r>
            <a:r>
              <a:rPr dirty="0" sz="2400" spc="-25">
                <a:latin typeface="Calibri"/>
                <a:cs typeface="Calibri"/>
              </a:rPr>
              <a:t> кг,</a:t>
            </a:r>
            <a:r>
              <a:rPr dirty="0" sz="2400">
                <a:latin typeface="Calibri"/>
                <a:cs typeface="Calibri"/>
              </a:rPr>
              <a:t>	595*1195*6,5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4,5</a:t>
            </a:r>
            <a:r>
              <a:rPr dirty="0" sz="2400" spc="-25">
                <a:latin typeface="Calibri"/>
                <a:cs typeface="Calibri"/>
              </a:rPr>
              <a:t> кг.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736591" y="3928871"/>
            <a:ext cx="12044680" cy="4044950"/>
            <a:chOff x="4736591" y="3928871"/>
            <a:chExt cx="12044680" cy="4044950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8545" y="4922316"/>
              <a:ext cx="2592449" cy="265521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7103" y="5081015"/>
              <a:ext cx="2077211" cy="213969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29244" y="5163311"/>
              <a:ext cx="2667000" cy="272948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4315" y="5358383"/>
              <a:ext cx="2078735" cy="214122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77657" y="5376671"/>
              <a:ext cx="2593931" cy="259689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36196" y="5535167"/>
              <a:ext cx="2078736" cy="208178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4827" y="5269991"/>
              <a:ext cx="2639568" cy="270052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29900" y="5465063"/>
              <a:ext cx="2051303" cy="211226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017751" y="4971287"/>
              <a:ext cx="2763011" cy="27630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212823" y="5166359"/>
              <a:ext cx="2174748" cy="21747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6591" y="5269991"/>
              <a:ext cx="2624327" cy="262432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31663" y="5465063"/>
              <a:ext cx="2036064" cy="203606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04276" y="4079747"/>
              <a:ext cx="2639568" cy="263804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99347" y="4274819"/>
              <a:ext cx="2051303" cy="204977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97167" y="4212335"/>
              <a:ext cx="2625851" cy="262585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92239" y="4407407"/>
              <a:ext cx="2037588" cy="203758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15955" y="4376927"/>
              <a:ext cx="2644140" cy="264414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11027" y="4571999"/>
              <a:ext cx="2055876" cy="205587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054839" y="4056887"/>
              <a:ext cx="2639567" cy="263956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249911" y="4251959"/>
              <a:ext cx="2051303" cy="205130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106144" y="3928871"/>
              <a:ext cx="2645663" cy="264566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301215" y="4123943"/>
              <a:ext cx="2057400" cy="2057400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840739" y="8169020"/>
            <a:ext cx="161645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акриловом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применяют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отделке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офисов,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коридоров,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кабинетов,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числе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образовательных,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учреждений,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военных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ведомств, </a:t>
            </a:r>
            <a:r>
              <a:rPr dirty="0" sz="2400">
                <a:latin typeface="Calibri"/>
                <a:cs typeface="Calibri"/>
              </a:rPr>
              <a:t>торговых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организаций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т.п.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8522" y="1585086"/>
            <a:ext cx="11753215" cy="309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45305">
              <a:lnSpc>
                <a:spcPct val="100000"/>
              </a:lnSpc>
              <a:spcBef>
                <a:spcPts val="100"/>
              </a:spcBef>
              <a:tabLst>
                <a:tab pos="7843520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покрытие</a:t>
            </a:r>
            <a:r>
              <a:rPr dirty="0" sz="2400" spc="-10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пленкой</a:t>
            </a:r>
            <a:r>
              <a:rPr dirty="0" sz="2400" spc="-11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ПВХ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INTERIOR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alibri"/>
              <a:cs typeface="Calibri"/>
            </a:endParaRPr>
          </a:p>
          <a:p>
            <a:pPr marL="12700" marR="1736089">
              <a:lnSpc>
                <a:spcPct val="106900"/>
              </a:lnSpc>
            </a:pP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декоративные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Interior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в </a:t>
            </a:r>
            <a:r>
              <a:rPr dirty="0" sz="2400">
                <a:latin typeface="Calibri"/>
                <a:cs typeface="Calibri"/>
              </a:rPr>
              <a:t>покрытии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пленкой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ПВХ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стандартных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системы </a:t>
            </a:r>
            <a:r>
              <a:rPr dirty="0" sz="2400" spc="-25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размерах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600*600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600*1200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мм,</a:t>
            </a:r>
            <a:endParaRPr sz="2400">
              <a:latin typeface="Calibri"/>
              <a:cs typeface="Calibri"/>
            </a:endParaRPr>
          </a:p>
          <a:p>
            <a:pPr marL="12700" marR="2124075">
              <a:lnSpc>
                <a:spcPct val="107100"/>
              </a:lnSpc>
            </a:pPr>
            <a:r>
              <a:rPr dirty="0" sz="2400">
                <a:latin typeface="Calibri"/>
                <a:cs typeface="Calibri"/>
              </a:rPr>
              <a:t>точные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учетом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толщины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профилей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595*595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595*1195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кромкой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sz="2400" spc="-10" b="1">
                <a:latin typeface="Calibri"/>
                <a:cs typeface="Calibri"/>
              </a:rPr>
              <a:t>BOARD</a:t>
            </a:r>
            <a:r>
              <a:rPr dirty="0" sz="2400" spc="-1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32775" y="7436940"/>
            <a:ext cx="8768080" cy="15894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6900"/>
              </a:lnSpc>
              <a:spcBef>
                <a:spcPts val="90"/>
              </a:spcBef>
            </a:pPr>
            <a:r>
              <a:rPr dirty="0" sz="2400">
                <a:latin typeface="Calibri"/>
                <a:cs typeface="Calibri"/>
              </a:rPr>
              <a:t>ПВХ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препятствует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воздействию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агрессивных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сред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влаги,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выдерживает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обработку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дезинфицирующими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средствами,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позволяет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использовать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числе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04"/>
              </a:spcBef>
            </a:pPr>
            <a:r>
              <a:rPr dirty="0" sz="2400" spc="-10">
                <a:latin typeface="Calibri"/>
                <a:cs typeface="Calibri"/>
              </a:rPr>
              <a:t>медицинского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назначения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600" y="2836164"/>
            <a:ext cx="5105400" cy="316077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0" y="5143500"/>
            <a:ext cx="6271260" cy="39624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694432"/>
            <a:ext cx="4704588" cy="60304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3531" y="2740151"/>
            <a:ext cx="4506468" cy="603046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21056" y="2740151"/>
            <a:ext cx="4514088" cy="60304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3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42965" y="1585086"/>
            <a:ext cx="70599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6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акриловом</a:t>
            </a:r>
            <a:r>
              <a:rPr dirty="0" sz="2400" spc="-7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покрытии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9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r>
              <a:rPr dirty="0" sz="2400" spc="-7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0" y="3273552"/>
            <a:ext cx="5181600" cy="341985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26998" y="1585086"/>
            <a:ext cx="16915130" cy="79730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1661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CLIP-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88900" marR="1231265">
              <a:lnSpc>
                <a:spcPct val="100000"/>
              </a:lnSpc>
              <a:spcBef>
                <a:spcPts val="1950"/>
              </a:spcBef>
            </a:pPr>
            <a:r>
              <a:rPr dirty="0" sz="2400" spc="-10">
                <a:latin typeface="Calibri"/>
                <a:cs typeface="Calibri"/>
              </a:rPr>
              <a:t>Используются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классом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пожарной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безопасности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КМ-0,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(НеГорючие), </a:t>
            </a:r>
            <a:r>
              <a:rPr dirty="0" sz="2400" spc="-10">
                <a:latin typeface="Calibri"/>
                <a:cs typeface="Calibri"/>
              </a:rPr>
              <a:t>относящихся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категории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"чистых":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в </a:t>
            </a:r>
            <a:r>
              <a:rPr dirty="0" sz="2400" spc="-10">
                <a:latin typeface="Calibri"/>
                <a:cs typeface="Calibri"/>
              </a:rPr>
              <a:t>медицинских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учреждениях,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лабораториях,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предприятиях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общественного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питания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т.п.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660"/>
              </a:spcBef>
            </a:pPr>
            <a:r>
              <a:rPr dirty="0" sz="2400" spc="-10">
                <a:latin typeface="Calibri"/>
                <a:cs typeface="Calibri"/>
              </a:rPr>
              <a:t>Предлагаются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трех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вариантах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покрытия:</a:t>
            </a:r>
            <a:endParaRPr sz="2400">
              <a:latin typeface="Calibri"/>
              <a:cs typeface="Calibri"/>
            </a:endParaRPr>
          </a:p>
          <a:p>
            <a:pPr marL="385445" indent="-29654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385445" algn="l"/>
              </a:tabLst>
            </a:pPr>
            <a:r>
              <a:rPr dirty="0" sz="2400" spc="-35">
                <a:latin typeface="Calibri"/>
                <a:cs typeface="Calibri"/>
              </a:rPr>
              <a:t>Глянцевое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полимерное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(полиэстер).</a:t>
            </a:r>
            <a:endParaRPr sz="2400">
              <a:latin typeface="Calibri"/>
              <a:cs typeface="Calibri"/>
            </a:endParaRPr>
          </a:p>
          <a:p>
            <a:pPr marL="385445" indent="-29654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385445" algn="l"/>
              </a:tabLst>
            </a:pPr>
            <a:r>
              <a:rPr dirty="0" sz="2400">
                <a:latin typeface="Calibri"/>
                <a:cs typeface="Calibri"/>
              </a:rPr>
              <a:t>Матовое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порошковое.</a:t>
            </a:r>
            <a:endParaRPr sz="2400">
              <a:latin typeface="Calibri"/>
              <a:cs typeface="Calibri"/>
            </a:endParaRPr>
          </a:p>
          <a:p>
            <a:pPr marL="385445" indent="-29654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385445" algn="l"/>
              </a:tabLst>
            </a:pPr>
            <a:r>
              <a:rPr dirty="0" sz="2400">
                <a:latin typeface="Calibri"/>
                <a:cs typeface="Calibri"/>
              </a:rPr>
              <a:t>Матовое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порошковое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антибактериальное.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915"/>
              </a:spcBef>
            </a:pPr>
            <a:r>
              <a:rPr dirty="0" sz="2400" spc="-35">
                <a:latin typeface="Calibri"/>
                <a:cs typeface="Calibri"/>
              </a:rPr>
              <a:t>Толщина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порошкового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90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мкм</a:t>
            </a:r>
            <a:endParaRPr sz="2400">
              <a:latin typeface="Calibri"/>
              <a:cs typeface="Calibri"/>
            </a:endParaRPr>
          </a:p>
          <a:p>
            <a:pPr marL="88900" marR="9466580">
              <a:lnSpc>
                <a:spcPct val="100000"/>
              </a:lnSpc>
              <a:spcBef>
                <a:spcPts val="1860"/>
              </a:spcBef>
            </a:pPr>
            <a:r>
              <a:rPr dirty="0" sz="2400">
                <a:latin typeface="Calibri"/>
                <a:cs typeface="Calibri"/>
              </a:rPr>
              <a:t>Стандартные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цвета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9002,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9003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9010. </a:t>
            </a:r>
            <a:r>
              <a:rPr dirty="0" sz="2400">
                <a:latin typeface="Calibri"/>
                <a:cs typeface="Calibri"/>
              </a:rPr>
              <a:t>Возможно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изготовление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других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цветах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каталогу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RAL</a:t>
            </a:r>
            <a:endParaRPr sz="24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1150"/>
              </a:spcBef>
            </a:pP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стандартных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кассет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600х600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мм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1200х600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мм.</a:t>
            </a:r>
            <a:endParaRPr sz="24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190"/>
              </a:spcBef>
            </a:pPr>
            <a:r>
              <a:rPr dirty="0" sz="2400">
                <a:latin typeface="Calibri"/>
                <a:cs typeface="Calibri"/>
              </a:rPr>
              <a:t>Возможно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изготовление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нестандартных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размеров</a:t>
            </a:r>
            <a:endParaRPr sz="2400">
              <a:latin typeface="Calibri"/>
              <a:cs typeface="Calibri"/>
            </a:endParaRPr>
          </a:p>
          <a:p>
            <a:pPr marL="12700" marR="518159">
              <a:lnSpc>
                <a:spcPct val="106700"/>
              </a:lnSpc>
              <a:spcBef>
                <a:spcPts val="509"/>
              </a:spcBef>
            </a:pP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обеспечения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герметичности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стыки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между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кассетами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после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монтажа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заполняются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специальными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силиконовыми герметиками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чистых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помещений.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400">
                <a:latin typeface="Calibri"/>
                <a:cs typeface="Calibri"/>
              </a:rPr>
              <a:t>Монтаж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скрытой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подвесной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потолочной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осуществляется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обычно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двумя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способами: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использованием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облегченного,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либо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усиленного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типа.</a:t>
            </a:r>
            <a:endParaRPr sz="2400">
              <a:latin typeface="Calibri"/>
              <a:cs typeface="Calibri"/>
            </a:endParaRPr>
          </a:p>
          <a:p>
            <a:pPr marL="12700" marR="575945">
              <a:lnSpc>
                <a:spcPct val="106700"/>
              </a:lnSpc>
              <a:spcBef>
                <a:spcPts val="765"/>
              </a:spcBef>
            </a:pPr>
            <a:r>
              <a:rPr dirty="0" sz="2400">
                <a:latin typeface="Calibri"/>
                <a:cs typeface="Calibri"/>
              </a:rPr>
              <a:t>Инженерами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разработаны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элементы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(стрингер,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узел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крепления,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подвес),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применение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которых </a:t>
            </a:r>
            <a:r>
              <a:rPr dirty="0" sz="2400">
                <a:latin typeface="Calibri"/>
                <a:cs typeface="Calibri"/>
              </a:rPr>
              <a:t>добавляет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надежности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увеличивает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срок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эксплуатации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потолка.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3476" y="1257300"/>
            <a:ext cx="4562856" cy="34107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9571" y="5138928"/>
            <a:ext cx="4567428" cy="39624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1257300"/>
            <a:ext cx="4041648" cy="31242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5181600"/>
            <a:ext cx="4419600" cy="402031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1911" y="5196840"/>
            <a:ext cx="7467600" cy="40065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5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11190" y="1585086"/>
            <a:ext cx="6206490" cy="297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496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металлические</a:t>
            </a:r>
            <a:r>
              <a:rPr dirty="0" sz="2400" spc="-3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6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65"/>
              </a:spcBef>
            </a:pPr>
            <a:endParaRPr sz="2400">
              <a:latin typeface="Calibri"/>
              <a:cs typeface="Calibri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металлические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Interpan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кромкой </a:t>
            </a:r>
            <a:r>
              <a:rPr dirty="0" sz="2400">
                <a:latin typeface="Calibri"/>
                <a:cs typeface="Calibri"/>
              </a:rPr>
              <a:t>BOARD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типа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Армстронг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400">
              <a:latin typeface="Calibri"/>
              <a:cs typeface="Calibri"/>
            </a:endParaRPr>
          </a:p>
          <a:p>
            <a:pPr algn="ctr" marL="3175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и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перфорированном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исполнении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857500"/>
            <a:ext cx="6804659" cy="51054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2857500"/>
            <a:ext cx="3858767" cy="51587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31140" y="2868167"/>
            <a:ext cx="4572000" cy="509473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5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63561" y="1585086"/>
            <a:ext cx="3616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CLIP-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680829" y="5157596"/>
            <a:ext cx="7564755" cy="119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330" marR="5080" indent="-34163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внутренние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(кабинеты,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палаты,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сан.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узлы,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ниши </a:t>
            </a:r>
            <a:r>
              <a:rPr dirty="0" sz="2400" spc="-2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инженерного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оборудования,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технические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помещения),</a:t>
            </a:r>
            <a:endParaRPr sz="24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354330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внутренние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скрытого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монтажа,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680829" y="6328409"/>
            <a:ext cx="7776845" cy="287909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422909" indent="-410209">
              <a:lnSpc>
                <a:spcPct val="100000"/>
              </a:lnSpc>
              <a:spcBef>
                <a:spcPts val="675"/>
              </a:spcBef>
              <a:buFont typeface="Courier New"/>
              <a:buChar char="o"/>
              <a:tabLst>
                <a:tab pos="422909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противопожарные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дымо-</a:t>
            </a:r>
            <a:r>
              <a:rPr dirty="0" sz="2400">
                <a:latin typeface="Calibri"/>
                <a:cs typeface="Calibri"/>
              </a:rPr>
              <a:t>газо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проницаемые,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355600" algn="l"/>
                <a:tab pos="422909" algn="l"/>
              </a:tabLst>
            </a:pPr>
            <a:r>
              <a:rPr dirty="0" sz="2400">
                <a:latin typeface="Calibri"/>
                <a:cs typeface="Calibri"/>
              </a:rPr>
              <a:t>	Двери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наружные,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числе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терморазрывом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полотну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коробке,</a:t>
            </a:r>
            <a:endParaRPr sz="2400">
              <a:latin typeface="Calibri"/>
              <a:cs typeface="Calibri"/>
            </a:endParaRPr>
          </a:p>
          <a:p>
            <a:pPr marL="355600" marR="942975" indent="-342900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355600" algn="l"/>
                <a:tab pos="422909" algn="l"/>
              </a:tabLst>
            </a:pPr>
            <a:r>
              <a:rPr dirty="0" sz="2400">
                <a:latin typeface="Calibri"/>
                <a:cs typeface="Calibri"/>
              </a:rPr>
              <a:t>	Двери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рентгенозащитные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(ручные, автоматические),</a:t>
            </a:r>
            <a:endParaRPr sz="2400">
              <a:latin typeface="Calibri"/>
              <a:cs typeface="Calibri"/>
            </a:endParaRPr>
          </a:p>
          <a:p>
            <a:pPr marL="354330" marR="443865" indent="-341630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чистых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помещений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(ручные, 	автоматические).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0" y="1257300"/>
            <a:ext cx="3147059" cy="363931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09396" y="1704543"/>
            <a:ext cx="20891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Преимущества: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09396" y="2070861"/>
            <a:ext cx="8392160" cy="661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Современный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внешний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вид</a:t>
            </a:r>
            <a:endParaRPr sz="2400">
              <a:latin typeface="Calibri"/>
              <a:cs typeface="Calibri"/>
            </a:endParaRPr>
          </a:p>
          <a:p>
            <a:pPr marL="469265" marR="2338705" indent="-45720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Доступная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стоимость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сочетании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гибким ценообразованием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Большое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кол-</a:t>
            </a:r>
            <a:r>
              <a:rPr dirty="0" sz="2400">
                <a:latin typeface="Calibri"/>
                <a:cs typeface="Calibri"/>
              </a:rPr>
              <a:t>во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вариантов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отделки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Жесткая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прочная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конструкция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Высокая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надежность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Небольшая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масса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небольшие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нагрузки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стены</a:t>
            </a:r>
            <a:endParaRPr sz="2400">
              <a:latin typeface="Calibri"/>
              <a:cs typeface="Calibri"/>
            </a:endParaRPr>
          </a:p>
          <a:p>
            <a:pPr marL="469265" marR="656590" indent="-45720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Отсутствие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влияния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изменений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температуры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влаги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на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25">
                <a:latin typeface="Calibri"/>
                <a:cs typeface="Calibri"/>
              </a:rPr>
              <a:t>Тихая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работа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замка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мягкость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запирания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Возможность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регулировки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дверного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полотна</a:t>
            </a:r>
            <a:endParaRPr sz="2400">
              <a:latin typeface="Calibri"/>
              <a:cs typeface="Calibri"/>
            </a:endParaRPr>
          </a:p>
          <a:p>
            <a:pPr marL="469265" marR="1049020" indent="-45720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Возможность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изготовления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дверей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индивидуальных </a:t>
            </a:r>
            <a:r>
              <a:rPr dirty="0" sz="2400">
                <a:latin typeface="Calibri"/>
                <a:cs typeface="Calibri"/>
              </a:rPr>
              <a:t>размеров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без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удорожания</a:t>
            </a:r>
            <a:endParaRPr sz="2400">
              <a:latin typeface="Calibri"/>
              <a:cs typeface="Calibri"/>
            </a:endParaRPr>
          </a:p>
          <a:p>
            <a:pPr marL="469265" marR="5080" indent="-45720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Возможность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поставки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различными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типами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коробок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монтажа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различные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типы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стен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Возможность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дооснащения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дверей</a:t>
            </a:r>
            <a:endParaRPr sz="2400">
              <a:latin typeface="Calibri"/>
              <a:cs typeface="Calibri"/>
            </a:endParaRPr>
          </a:p>
          <a:p>
            <a:pPr marL="469265" marR="2639695" indent="-457200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Дверь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поставляется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полностью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сборе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с </a:t>
            </a:r>
            <a:r>
              <a:rPr dirty="0" sz="2400" spc="-10">
                <a:latin typeface="Calibri"/>
                <a:cs typeface="Calibri"/>
              </a:rPr>
              <a:t>отрегулированными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зазорами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1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815060" y="1324355"/>
            <a:ext cx="3124200" cy="351434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40739" y="290270"/>
            <a:ext cx="80645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943735"/>
                </a:solidFill>
              </a:rPr>
              <a:t>ДВЕРИ</a:t>
            </a:r>
            <a:r>
              <a:rPr dirty="0" sz="4400" spc="-100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ОТ</a:t>
            </a:r>
            <a:r>
              <a:rPr dirty="0" sz="4400" spc="-75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ООО</a:t>
            </a:r>
            <a:r>
              <a:rPr dirty="0" sz="4400" spc="-75">
                <a:solidFill>
                  <a:srgbClr val="943735"/>
                </a:solidFill>
              </a:rPr>
              <a:t> </a:t>
            </a:r>
            <a:r>
              <a:rPr dirty="0" sz="4400" spc="-35">
                <a:solidFill>
                  <a:srgbClr val="943735"/>
                </a:solidFill>
              </a:rPr>
              <a:t>«ТД</a:t>
            </a:r>
            <a:r>
              <a:rPr dirty="0" sz="4400" spc="-9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«ИНТЕРПАН»</a:t>
            </a:r>
            <a:endParaRPr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943600" y="1972055"/>
            <a:ext cx="5855335" cy="6617334"/>
            <a:chOff x="5943600" y="1972055"/>
            <a:chExt cx="5855335" cy="661733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5332" y="1972055"/>
              <a:ext cx="1860803" cy="661720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46464" y="2112263"/>
              <a:ext cx="2272283" cy="45689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0" y="2031491"/>
              <a:ext cx="5855208" cy="4044695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73711" y="1409700"/>
            <a:ext cx="5352288" cy="778002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4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40739" y="327406"/>
            <a:ext cx="13519150" cy="2038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spc="-35">
                <a:solidFill>
                  <a:srgbClr val="943735"/>
                </a:solidFill>
              </a:rPr>
              <a:t>АДМИНИСТРАТИВНЫЕ</a:t>
            </a:r>
            <a:r>
              <a:rPr dirty="0" sz="4400" spc="-80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И</a:t>
            </a:r>
            <a:r>
              <a:rPr dirty="0" sz="4400" spc="-7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ПРОИЗВОДСТВЕННЫЕ</a:t>
            </a:r>
            <a:r>
              <a:rPr dirty="0" sz="4400" spc="-8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ЗДАНИЯ </a:t>
            </a:r>
            <a:r>
              <a:rPr dirty="0" sz="4400">
                <a:solidFill>
                  <a:srgbClr val="943735"/>
                </a:solidFill>
              </a:rPr>
              <a:t>(ОФИСЫ,</a:t>
            </a:r>
            <a:r>
              <a:rPr dirty="0" sz="4400" spc="-7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ПРОИЗВОДСТВЕННЫЕ</a:t>
            </a:r>
            <a:r>
              <a:rPr dirty="0" sz="4400" spc="-75">
                <a:solidFill>
                  <a:srgbClr val="943735"/>
                </a:solidFill>
              </a:rPr>
              <a:t> </a:t>
            </a:r>
            <a:r>
              <a:rPr dirty="0" sz="4400" spc="-20">
                <a:solidFill>
                  <a:srgbClr val="943735"/>
                </a:solidFill>
              </a:rPr>
              <a:t>АБК,</a:t>
            </a:r>
            <a:endParaRPr sz="4400"/>
          </a:p>
          <a:p>
            <a:pPr marL="12700">
              <a:lnSpc>
                <a:spcPct val="100000"/>
              </a:lnSpc>
            </a:pPr>
            <a:r>
              <a:rPr dirty="0" sz="4400" spc="-30">
                <a:solidFill>
                  <a:srgbClr val="943735"/>
                </a:solidFill>
              </a:rPr>
              <a:t>ГОСУДАРСТВЕННЫЕ</a:t>
            </a:r>
            <a:r>
              <a:rPr dirty="0" sz="4400" spc="-125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УЧРЕЖДЕНИЯ)</a:t>
            </a:r>
            <a:endParaRPr sz="4400"/>
          </a:p>
        </p:txBody>
      </p:sp>
      <p:sp>
        <p:nvSpPr>
          <p:cNvPr id="17" name="object 17" descr=""/>
          <p:cNvSpPr txBox="1"/>
          <p:nvPr/>
        </p:nvSpPr>
        <p:spPr>
          <a:xfrm>
            <a:off x="840739" y="2761615"/>
            <a:ext cx="10064750" cy="6153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офисы,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межкомнатные,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Сан.узловые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Ниши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инженерного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оборудования,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Кладовые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хоз.инвентаря,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пожарными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допустимые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использованию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взрывоопасных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помещении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взломостойкости,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звукоизоляции,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наружные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0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40739" y="360045"/>
            <a:ext cx="12503785" cy="2038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943735"/>
                </a:solidFill>
              </a:rPr>
              <a:t>УЧРЕЖДЕНИЯ</a:t>
            </a:r>
            <a:r>
              <a:rPr dirty="0" sz="4400" spc="-105">
                <a:solidFill>
                  <a:srgbClr val="943735"/>
                </a:solidFill>
              </a:rPr>
              <a:t> </a:t>
            </a:r>
            <a:r>
              <a:rPr dirty="0" sz="4400" spc="-20">
                <a:solidFill>
                  <a:srgbClr val="943735"/>
                </a:solidFill>
              </a:rPr>
              <a:t>МЕДИЦИНСКОГО</a:t>
            </a:r>
            <a:r>
              <a:rPr dirty="0" sz="4400" spc="-105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НАЗНАЧЕНИЯ</a:t>
            </a:r>
            <a:endParaRPr sz="4400"/>
          </a:p>
          <a:p>
            <a:pPr marL="12700" marR="5080">
              <a:lnSpc>
                <a:spcPct val="100000"/>
              </a:lnSpc>
            </a:pPr>
            <a:r>
              <a:rPr dirty="0" sz="4400">
                <a:solidFill>
                  <a:srgbClr val="943735"/>
                </a:solidFill>
              </a:rPr>
              <a:t>(БОЛЬНИЦЫ,</a:t>
            </a:r>
            <a:r>
              <a:rPr dirty="0" sz="4400" spc="-195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ПОЛИКЛИНИКИ,</a:t>
            </a:r>
            <a:r>
              <a:rPr dirty="0" sz="4400" spc="-210">
                <a:solidFill>
                  <a:srgbClr val="943735"/>
                </a:solidFill>
              </a:rPr>
              <a:t> </a:t>
            </a:r>
            <a:r>
              <a:rPr dirty="0" sz="4400" spc="-40">
                <a:solidFill>
                  <a:srgbClr val="943735"/>
                </a:solidFill>
              </a:rPr>
              <a:t>МЕД.ЛАБОРАТОРИИ, </a:t>
            </a:r>
            <a:r>
              <a:rPr dirty="0" sz="4400">
                <a:solidFill>
                  <a:srgbClr val="943735"/>
                </a:solidFill>
              </a:rPr>
              <a:t>ЧАСТНЫЕ</a:t>
            </a:r>
            <a:r>
              <a:rPr dirty="0" sz="4400" spc="-135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МЕД.</a:t>
            </a:r>
            <a:r>
              <a:rPr dirty="0" sz="4400" spc="-114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ЦЕНТРЫ)</a:t>
            </a:r>
            <a:endParaRPr sz="4400"/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640311" y="2705100"/>
            <a:ext cx="6313932" cy="672845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40739" y="2603754"/>
            <a:ext cx="10006330" cy="68662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38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Палаты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(двери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одностворчатом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варианте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шириной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1250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необходимо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проезда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каталок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инвалидных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кресел),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кабинеты,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Медицинские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маятниковые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Медицинские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чистых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помещений,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Медицинские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рентгенозащитные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5"/>
              </a:spcBef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Медицинские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операционных,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Сан.узловые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Душевые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случае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отсутствия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попадания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большого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кол-</a:t>
            </a:r>
            <a:r>
              <a:rPr dirty="0" sz="2400">
                <a:latin typeface="Calibri"/>
                <a:cs typeface="Calibri"/>
              </a:rPr>
              <a:t>ва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воды),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Ниши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инженерного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оборудования,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Гардеробные,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Кладовые,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пожарными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требованиями,</a:t>
            </a:r>
            <a:endParaRPr sz="2400">
              <a:latin typeface="Calibri"/>
              <a:cs typeface="Calibri"/>
            </a:endParaRPr>
          </a:p>
          <a:p>
            <a:pPr marL="469900" marR="2319020" indent="-457200">
              <a:lnSpc>
                <a:spcPct val="110000"/>
              </a:lnSpc>
              <a:buChar char="-"/>
              <a:tabLst>
                <a:tab pos="469900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помещении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по </a:t>
            </a:r>
            <a:r>
              <a:rPr dirty="0" sz="2400" spc="-10">
                <a:latin typeface="Calibri"/>
                <a:cs typeface="Calibri"/>
              </a:rPr>
              <a:t>взломостойкости,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звукоизоляции,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наружные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349496"/>
            <a:ext cx="10820400" cy="438607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15412212" y="1176527"/>
            <a:ext cx="2647315" cy="73660"/>
          </a:xfrm>
          <a:custGeom>
            <a:avLst/>
            <a:gdLst/>
            <a:ahLst/>
            <a:cxnLst/>
            <a:rect l="l" t="t" r="r" b="b"/>
            <a:pathLst>
              <a:path w="2647315" h="73659">
                <a:moveTo>
                  <a:pt x="2647188" y="0"/>
                </a:moveTo>
                <a:lnTo>
                  <a:pt x="0" y="0"/>
                </a:lnTo>
                <a:lnTo>
                  <a:pt x="0" y="73151"/>
                </a:lnTo>
                <a:lnTo>
                  <a:pt x="2647188" y="73151"/>
                </a:lnTo>
                <a:lnTo>
                  <a:pt x="2647188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hlinkClick r:id="rId11"/>
              </a:rPr>
              <a:t>www.interpan.ru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64540" y="1434465"/>
            <a:ext cx="11432540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245" indent="-2965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09245" algn="l"/>
              </a:tabLst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окраске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пожарной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опасности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(НГ)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или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 spc="-25">
                <a:latin typeface="Calibri"/>
                <a:cs typeface="Calibri"/>
              </a:rPr>
              <a:t>1,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AutoNum type="arabicPeriod"/>
              <a:tabLst>
                <a:tab pos="309245" algn="l"/>
              </a:tabLst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ламинированные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пленкой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ПВХ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 spc="-25">
                <a:latin typeface="Calibri"/>
                <a:cs typeface="Calibri"/>
              </a:rPr>
              <a:t>1,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AutoNum type="arabicPeriod"/>
              <a:tabLst>
                <a:tab pos="309245" algn="l"/>
              </a:tabLst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пластике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HPL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 spc="-5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Font typeface="Calibri"/>
              <a:buAutoNum type="arabicPeriod"/>
              <a:tabLst>
                <a:tab pos="309245" algn="l"/>
              </a:tabLst>
            </a:pPr>
            <a:r>
              <a:rPr dirty="0" sz="2400" spc="-10" b="1">
                <a:latin typeface="Calibri"/>
                <a:cs typeface="Calibri"/>
              </a:rPr>
              <a:t>отбойные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доски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антивандальном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пластике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HPL,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 spc="-5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buAutoNum type="arabicPeriod"/>
              <a:tabLst>
                <a:tab pos="309880" algn="l"/>
              </a:tabLst>
            </a:pPr>
            <a:r>
              <a:rPr dirty="0" sz="2400">
                <a:latin typeface="Calibri"/>
                <a:cs typeface="Calibri"/>
              </a:rPr>
              <a:t>потолочные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подсистему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Т-</a:t>
            </a:r>
            <a:r>
              <a:rPr dirty="0" sz="2400" b="1">
                <a:latin typeface="Calibri"/>
                <a:cs typeface="Calibri"/>
              </a:rPr>
              <a:t>24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(Армстронг)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 spc="-5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AutoNum type="arabicPeriod"/>
              <a:tabLst>
                <a:tab pos="309245" algn="l"/>
              </a:tabLst>
            </a:pPr>
            <a:r>
              <a:rPr dirty="0" sz="2400">
                <a:latin typeface="Calibri"/>
                <a:cs typeface="Calibri"/>
              </a:rPr>
              <a:t>потолочные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из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оцинкованного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металла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подсистему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CLIP-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(НГ)</a:t>
            </a:r>
            <a:endParaRPr sz="2400">
              <a:latin typeface="Calibri"/>
              <a:cs typeface="Calibri"/>
            </a:endParaRPr>
          </a:p>
          <a:p>
            <a:pPr marL="309245" indent="-296545">
              <a:lnSpc>
                <a:spcPct val="100000"/>
              </a:lnSpc>
              <a:buAutoNum type="arabicPeriod"/>
              <a:tabLst>
                <a:tab pos="309245" algn="l"/>
              </a:tabLst>
            </a:pPr>
            <a:r>
              <a:rPr dirty="0" sz="2400" spc="-10">
                <a:latin typeface="Calibri"/>
                <a:cs typeface="Calibri"/>
              </a:rPr>
              <a:t>двери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2289" y="447497"/>
            <a:ext cx="1321498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Продукция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может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комплексно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покрывать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проектные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потребности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строящихся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объектов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algn="ctr" marR="59690">
              <a:lnSpc>
                <a:spcPct val="100000"/>
              </a:lnSpc>
              <a:spcBef>
                <a:spcPts val="5"/>
              </a:spcBef>
            </a:pPr>
            <a:r>
              <a:rPr dirty="0" sz="2400" spc="-20">
                <a:latin typeface="Calibri"/>
                <a:cs typeface="Calibri"/>
              </a:rPr>
              <a:t>это: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675107" y="1970532"/>
            <a:ext cx="4983480" cy="5919215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64540" y="8393683"/>
            <a:ext cx="16988155" cy="10394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Ведется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разработка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новых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направлений.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25"/>
              </a:spcBef>
            </a:pPr>
            <a:r>
              <a:rPr dirty="0" sz="2400">
                <a:latin typeface="Calibri"/>
                <a:cs typeface="Calibri"/>
              </a:rPr>
              <a:t>Совместно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специалистами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завода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заказчики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могут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найти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решение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оптимизации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вариантов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отделки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8632" y="5600700"/>
            <a:ext cx="9174480" cy="40386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2400" y="1485900"/>
            <a:ext cx="2787396" cy="78486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82800" y="1485900"/>
            <a:ext cx="2773680" cy="784860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3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739" y="373760"/>
            <a:ext cx="1074102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943735"/>
                </a:solidFill>
              </a:rPr>
              <a:t>МНОГОКВАРТИРНЫЕ</a:t>
            </a:r>
            <a:r>
              <a:rPr dirty="0" sz="4400" spc="-114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И</a:t>
            </a:r>
            <a:r>
              <a:rPr dirty="0" sz="4400" spc="-75">
                <a:solidFill>
                  <a:srgbClr val="943735"/>
                </a:solidFill>
              </a:rPr>
              <a:t> </a:t>
            </a:r>
            <a:r>
              <a:rPr dirty="0" sz="4400" spc="-20">
                <a:solidFill>
                  <a:srgbClr val="943735"/>
                </a:solidFill>
              </a:rPr>
              <a:t>ЗАГОРОДНЫЕ</a:t>
            </a:r>
            <a:r>
              <a:rPr dirty="0" sz="4400" spc="-95">
                <a:solidFill>
                  <a:srgbClr val="943735"/>
                </a:solidFill>
              </a:rPr>
              <a:t> </a:t>
            </a:r>
            <a:r>
              <a:rPr dirty="0" sz="4400" spc="-20">
                <a:solidFill>
                  <a:srgbClr val="943735"/>
                </a:solidFill>
              </a:rPr>
              <a:t>ДОМА</a:t>
            </a:r>
            <a:endParaRPr sz="4400"/>
          </a:p>
        </p:txBody>
      </p:sp>
      <p:sp>
        <p:nvSpPr>
          <p:cNvPr id="15" name="object 15" descr=""/>
          <p:cNvSpPr txBox="1"/>
          <p:nvPr/>
        </p:nvSpPr>
        <p:spPr>
          <a:xfrm>
            <a:off x="916939" y="1664589"/>
            <a:ext cx="948372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квартирные,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Входные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терморазрывом,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Межкомнатные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общие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тамбуры,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Ниши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инженерного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оборудования,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Кладовые,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Бойлерные,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Char char="-"/>
              <a:tabLst>
                <a:tab pos="469900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пожарными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по </a:t>
            </a:r>
            <a:r>
              <a:rPr dirty="0" sz="2400" spc="-10">
                <a:latin typeface="Calibri"/>
                <a:cs typeface="Calibri"/>
              </a:rPr>
              <a:t>газопроницаемости.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0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40739" y="373760"/>
            <a:ext cx="71208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943735"/>
                </a:solidFill>
              </a:rPr>
              <a:t>УЧРЕЖДЕНИЯ</a:t>
            </a:r>
            <a:r>
              <a:rPr dirty="0" sz="4400" spc="-85">
                <a:solidFill>
                  <a:srgbClr val="943735"/>
                </a:solidFill>
              </a:rPr>
              <a:t> </a:t>
            </a:r>
            <a:r>
              <a:rPr dirty="0" sz="4400" spc="-20">
                <a:solidFill>
                  <a:srgbClr val="943735"/>
                </a:solidFill>
              </a:rPr>
              <a:t>ОБРАЗОВАНИЯ</a:t>
            </a:r>
            <a:endParaRPr sz="4400"/>
          </a:p>
        </p:txBody>
      </p:sp>
      <p:sp>
        <p:nvSpPr>
          <p:cNvPr id="12" name="object 12" descr=""/>
          <p:cNvSpPr txBox="1"/>
          <p:nvPr/>
        </p:nvSpPr>
        <p:spPr>
          <a:xfrm>
            <a:off x="916939" y="1499361"/>
            <a:ext cx="7225665" cy="3683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-"/>
              <a:tabLst>
                <a:tab pos="469900" algn="l"/>
              </a:tabLst>
            </a:pPr>
            <a:r>
              <a:rPr dirty="0" sz="2400">
                <a:latin typeface="Calibri"/>
                <a:cs typeface="Calibri"/>
              </a:rPr>
              <a:t>Учебные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том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числе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повышенными требованиями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звукоизоляции),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Кабинет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сотрудников,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Сан.узловые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Ниши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инженерного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оборудования,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Гардеробные,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Кладовые,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Душевые,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пожарными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наружные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89584" y="5464809"/>
            <a:ext cx="8105775" cy="418515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43031" y="1254252"/>
            <a:ext cx="6830568" cy="846124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1200" y="2019300"/>
            <a:ext cx="4329684" cy="751484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1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40739" y="343915"/>
            <a:ext cx="7808595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943735"/>
                </a:solidFill>
              </a:rPr>
              <a:t>ТОРГОВЫЕ</a:t>
            </a:r>
            <a:r>
              <a:rPr dirty="0" sz="4400" spc="-110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ЦЕНТРЫ,</a:t>
            </a:r>
            <a:r>
              <a:rPr dirty="0" sz="4400" spc="-70">
                <a:solidFill>
                  <a:srgbClr val="943735"/>
                </a:solidFill>
              </a:rPr>
              <a:t> </a:t>
            </a:r>
            <a:r>
              <a:rPr dirty="0" sz="4400" spc="-40">
                <a:solidFill>
                  <a:srgbClr val="943735"/>
                </a:solidFill>
              </a:rPr>
              <a:t>МАГАЗИНЫ </a:t>
            </a:r>
            <a:r>
              <a:rPr dirty="0" sz="4400">
                <a:solidFill>
                  <a:srgbClr val="943735"/>
                </a:solidFill>
              </a:rPr>
              <a:t>И</a:t>
            </a:r>
            <a:r>
              <a:rPr dirty="0" sz="4400" spc="-60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СКЛАДСКИЕ</a:t>
            </a:r>
            <a:r>
              <a:rPr dirty="0" sz="4400" spc="-9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КОМПЛЕКСЫ</a:t>
            </a:r>
            <a:endParaRPr sz="4400"/>
          </a:p>
        </p:txBody>
      </p:sp>
      <p:sp>
        <p:nvSpPr>
          <p:cNvPr id="13" name="object 13" descr=""/>
          <p:cNvSpPr txBox="1"/>
          <p:nvPr/>
        </p:nvSpPr>
        <p:spPr>
          <a:xfrm>
            <a:off x="916939" y="1956561"/>
            <a:ext cx="11845925" cy="417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Кабинеты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персонала,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Сан.узловые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Складские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Ниши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инженерного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оборудования,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Гардеробные,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 spc="-10">
                <a:latin typeface="Calibri"/>
                <a:cs typeface="Calibri"/>
              </a:rPr>
              <a:t>Кладовые,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Душевые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случае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отсутствия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попадания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большого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кол-</a:t>
            </a:r>
            <a:r>
              <a:rPr dirty="0" sz="2400">
                <a:latin typeface="Calibri"/>
                <a:cs typeface="Calibri"/>
              </a:rPr>
              <a:t>ва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воды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полотно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коробку),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3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пожарными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помещении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взломостойкости,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85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звукоизоляции,</a:t>
            </a:r>
            <a:endParaRPr sz="24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290"/>
              </a:spcBef>
              <a:buChar char="-"/>
              <a:tabLst>
                <a:tab pos="469265" algn="l"/>
              </a:tabLst>
            </a:pPr>
            <a:r>
              <a:rPr dirty="0" sz="2400">
                <a:latin typeface="Calibri"/>
                <a:cs typeface="Calibri"/>
              </a:rPr>
              <a:t>Двери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наружные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входные.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07947" y="6373367"/>
            <a:ext cx="11769852" cy="316687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0739" y="343915"/>
            <a:ext cx="12688570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943735"/>
                </a:solidFill>
              </a:rPr>
              <a:t>ПРОЦЕНТНОЕ</a:t>
            </a:r>
            <a:r>
              <a:rPr dirty="0" sz="4400" spc="-120">
                <a:solidFill>
                  <a:srgbClr val="943735"/>
                </a:solidFill>
              </a:rPr>
              <a:t> </a:t>
            </a:r>
            <a:r>
              <a:rPr dirty="0" sz="4400" spc="-20">
                <a:solidFill>
                  <a:srgbClr val="943735"/>
                </a:solidFill>
              </a:rPr>
              <a:t>РАПРЕДЕЛЕНИЕ</a:t>
            </a:r>
            <a:r>
              <a:rPr dirty="0" sz="4400" spc="-13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РАЗЛИЧНЫХ</a:t>
            </a:r>
            <a:r>
              <a:rPr dirty="0" sz="4400" spc="-135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ТИПОВ </a:t>
            </a:r>
            <a:r>
              <a:rPr dirty="0" sz="4400">
                <a:solidFill>
                  <a:srgbClr val="943735"/>
                </a:solidFill>
              </a:rPr>
              <a:t>ДВЕРЕЙ</a:t>
            </a:r>
            <a:r>
              <a:rPr dirty="0" sz="4400" spc="-105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В</a:t>
            </a:r>
            <a:r>
              <a:rPr dirty="0" sz="4400" spc="-80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ЗАВИСИМОСТИ</a:t>
            </a:r>
            <a:r>
              <a:rPr dirty="0" sz="4400" spc="-120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ОТ</a:t>
            </a:r>
            <a:r>
              <a:rPr dirty="0" sz="4400" spc="-8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НАЗНАЧЕНИЯ</a:t>
            </a:r>
            <a:r>
              <a:rPr dirty="0" sz="4400" spc="-120">
                <a:solidFill>
                  <a:srgbClr val="943735"/>
                </a:solidFill>
              </a:rPr>
              <a:t> </a:t>
            </a:r>
            <a:r>
              <a:rPr dirty="0" sz="4400" spc="-45">
                <a:solidFill>
                  <a:srgbClr val="943735"/>
                </a:solidFill>
              </a:rPr>
              <a:t>ОБЪЕКТА</a:t>
            </a:r>
            <a:endParaRPr sz="44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31850" y="2393950"/>
          <a:ext cx="16776700" cy="7008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0"/>
                <a:gridCol w="2209800"/>
                <a:gridCol w="2590800"/>
                <a:gridCol w="2057400"/>
                <a:gridCol w="2514600"/>
              </a:tblGrid>
              <a:tr h="162179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НАЗНАЧЕНИЕ</a:t>
                      </a:r>
                      <a:r>
                        <a:rPr dirty="0" sz="2400" spc="-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ОБЪЕКТА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437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ДВЕРИ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ВНУТРЕННИЕ,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437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ДВЕРИ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КАТЕГОРИЙНЫЕ,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437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ДВЕРИ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НАРУЖНЫЕ,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437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ДВЕРИ</a:t>
                      </a:r>
                      <a:r>
                        <a:rPr dirty="0" sz="2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ИНЫХ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ПОСТАВЩИКОВ,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4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943735"/>
                    </a:solidFill>
                  </a:tcPr>
                </a:tc>
              </a:tr>
              <a:tr h="1621790"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Административные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2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производственные</a:t>
                      </a:r>
                      <a:r>
                        <a:rPr dirty="0" sz="2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здания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2786380" marR="316230" indent="-2466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(офисы,</a:t>
                      </a:r>
                      <a:r>
                        <a:rPr dirty="0" sz="24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производственные</a:t>
                      </a:r>
                      <a:r>
                        <a:rPr dirty="0" sz="2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АБК,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государственные учреждения)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65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621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 spc="-20" b="1">
                          <a:latin typeface="Calibri"/>
                          <a:cs typeface="Calibri"/>
                        </a:rPr>
                        <a:t>Учреждения</a:t>
                      </a:r>
                      <a:r>
                        <a:rPr dirty="0" sz="2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медицинского</a:t>
                      </a:r>
                      <a:r>
                        <a:rPr dirty="0" sz="2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назначения</a:t>
                      </a:r>
                      <a:r>
                        <a:rPr dirty="0" sz="2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(больницы,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 marL="843280" marR="836294">
                        <a:lnSpc>
                          <a:spcPct val="100000"/>
                        </a:lnSpc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поликлиники,</a:t>
                      </a:r>
                      <a:r>
                        <a:rPr dirty="0" sz="2400" spc="-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мед.</a:t>
                      </a:r>
                      <a:r>
                        <a:rPr dirty="0" sz="2400" spc="-1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Лаборатории,</a:t>
                      </a:r>
                      <a:r>
                        <a:rPr dirty="0" sz="2400" spc="-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частные мед.центры)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65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30" b="1">
                          <a:latin typeface="Calibri"/>
                          <a:cs typeface="Calibri"/>
                        </a:rPr>
                        <a:t>Торговые</a:t>
                      </a:r>
                      <a:r>
                        <a:rPr dirty="0" sz="2400" spc="-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центры,</a:t>
                      </a:r>
                      <a:r>
                        <a:rPr dirty="0" sz="2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магазины</a:t>
                      </a:r>
                      <a:r>
                        <a:rPr dirty="0" sz="2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24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складские</a:t>
                      </a:r>
                      <a:r>
                        <a:rPr dirty="0" sz="24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комплексы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35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45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Учреждения</a:t>
                      </a:r>
                      <a:r>
                        <a:rPr dirty="0" sz="2400" spc="-114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образования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75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50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25">
                          <a:latin typeface="Calibri"/>
                          <a:cs typeface="Calibri"/>
                        </a:rPr>
                        <a:t>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Многоквартирные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24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latin typeface="Calibri"/>
                          <a:cs typeface="Calibri"/>
                        </a:rPr>
                        <a:t>загородные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дома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79546"/>
                      </a:solidFill>
                      <a:prstDash val="solid"/>
                    </a:lnL>
                    <a:lnR w="12700">
                      <a:solidFill>
                        <a:srgbClr val="F79546"/>
                      </a:solidFill>
                      <a:prstDash val="solid"/>
                    </a:lnR>
                    <a:lnT w="127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79546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60450" y="245109"/>
          <a:ext cx="16243300" cy="96875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270"/>
                <a:gridCol w="2764790"/>
                <a:gridCol w="2715894"/>
                <a:gridCol w="3769360"/>
                <a:gridCol w="4356734"/>
                <a:gridCol w="2037080"/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ТИП</a:t>
                      </a:r>
                      <a:r>
                        <a:rPr dirty="0" sz="1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ПОЛОТНА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ТИП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КОРОБКИ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ОТДЕЛКИ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ПОЛОТНА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ЗАПОЛНЕНИЕ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ПОЛОТНА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ПЕТЛИ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фальца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6451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шпон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натурального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дерева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отверстиями,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сплошной,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полимер,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фальцем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шпон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натурального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дерева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302385" marR="197485" indent="-10960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отверстиями,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сплошной,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полимер,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фальцем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HPL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покрытие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302385" marR="197485" indent="-10960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отверстиями,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сплошной,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полимер,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фальца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6451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(угловая,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HPL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покрытие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отверстиями,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сплошной,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полимер,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204595" marR="153670" indent="-10433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Стальное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фальцем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типа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LD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ZK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521460" marR="191135" indent="-13233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Покрытие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полимером,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ламинация</a:t>
                      </a:r>
                      <a:r>
                        <a:rPr dirty="0" sz="16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ПВХ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пленкой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302385" marR="197485" indent="-10960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отверстиями,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сплошной,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полимер,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фальцем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окраску,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пленку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1302385" marR="197485" indent="-10960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отверстиями,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сплошной,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полимер,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067435" marR="392430" indent="-666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фальца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окраску,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пленку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302385" marR="197485" indent="-10960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отверстиями,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ДСП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сплошной,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полимер,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фальцем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ДВП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окрашенный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Полимер,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0">
                          <a:latin typeface="Calibri"/>
                          <a:cs typeface="Calibri"/>
                        </a:rPr>
                        <a:t>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067435" marR="392430" indent="-666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фальца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ДВП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окрашенный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Полимер,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398145" marR="389255" indent="25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фальца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типа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«KAPELLI»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478155" indent="-793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 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Окраска,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ламинация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пленкой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Пенополистирол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LVL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брус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47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фальца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типа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«Финские»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Стальная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64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(угловая,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блочная)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Окраска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347980" marR="340360" indent="533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фальца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типа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«Финские»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Массив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сосны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Окраска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398145" marR="389255" indent="2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фальца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типа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«KAPELLI»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965835" marR="285115" indent="-6743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Экструдированное</a:t>
                      </a:r>
                      <a:r>
                        <a:rPr dirty="0" sz="16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>
                          <a:latin typeface="Calibri"/>
                          <a:cs typeface="Calibri"/>
                        </a:rPr>
                        <a:t>с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Окраска,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ламинация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пленкой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Пенополистирол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LVL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брус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фальцем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Массив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сосны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окраску,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пленку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Полимер,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067435" marR="392430" indent="-666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фальца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Массив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сосны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окраску,</a:t>
                      </a:r>
                      <a:r>
                        <a:rPr dirty="0" sz="1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МДФ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под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6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пленку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Полимер,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фальцем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Массив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сосны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ДВП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окрашенный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Полимер,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1067435" marR="392430" indent="-666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Комбинированное</a:t>
                      </a:r>
                      <a:r>
                        <a:rPr dirty="0" sz="1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без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фальца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Массив</a:t>
                      </a:r>
                      <a:r>
                        <a:rPr dirty="0" sz="1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сосны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добором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ДВП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окрашенный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Полимер,</a:t>
                      </a:r>
                      <a:r>
                        <a:rPr dirty="0" sz="16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сотовое</a:t>
                      </a:r>
                      <a:r>
                        <a:rPr dirty="0" sz="16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заполнение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Скрытые,</a:t>
                      </a:r>
                      <a:r>
                        <a:rPr dirty="0" sz="1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открытые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2424" y="5600700"/>
            <a:ext cx="5914975" cy="43373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4049" y="1104900"/>
            <a:ext cx="4936014" cy="406755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0146" y="5753100"/>
            <a:ext cx="5708953" cy="40965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3217" y="347852"/>
            <a:ext cx="794194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943735"/>
                </a:solidFill>
              </a:rPr>
              <a:t>ДВЕРНЫЕ</a:t>
            </a:r>
            <a:r>
              <a:rPr dirty="0" sz="4400" spc="-70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ПОЛОТНА</a:t>
            </a:r>
            <a:r>
              <a:rPr dirty="0" sz="4400" spc="-85">
                <a:solidFill>
                  <a:srgbClr val="943735"/>
                </a:solidFill>
              </a:rPr>
              <a:t> </a:t>
            </a:r>
            <a:r>
              <a:rPr dirty="0" sz="4400">
                <a:solidFill>
                  <a:srgbClr val="943735"/>
                </a:solidFill>
              </a:rPr>
              <a:t>С</a:t>
            </a:r>
            <a:r>
              <a:rPr dirty="0" sz="4400" spc="-75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ФАЛЬЦЕМ</a:t>
            </a:r>
            <a:endParaRPr sz="4400"/>
          </a:p>
        </p:txBody>
      </p:sp>
      <p:sp>
        <p:nvSpPr>
          <p:cNvPr id="6" name="object 6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5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24934" y="1181100"/>
            <a:ext cx="6553465" cy="377342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106161" y="5092064"/>
            <a:ext cx="807847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ДВЕРНЫЕ</a:t>
            </a:r>
            <a:r>
              <a:rPr dirty="0" sz="4400" spc="-9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943735"/>
                </a:solidFill>
                <a:latin typeface="Calibri"/>
                <a:cs typeface="Calibri"/>
              </a:rPr>
              <a:t>ПОЛОТНА</a:t>
            </a:r>
            <a:r>
              <a:rPr dirty="0" sz="4400" spc="-10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БЕЗ</a:t>
            </a:r>
            <a:r>
              <a:rPr dirty="0" sz="4400" spc="-9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943735"/>
                </a:solidFill>
                <a:latin typeface="Calibri"/>
                <a:cs typeface="Calibri"/>
              </a:rPr>
              <a:t>ФАЛЬЦА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37083" y="9874783"/>
            <a:ext cx="8569325" cy="278130"/>
            <a:chOff x="437083" y="9874783"/>
            <a:chExt cx="8569325" cy="27813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083" y="9874783"/>
              <a:ext cx="1944166" cy="2777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5410" y="9874783"/>
              <a:ext cx="1944116" cy="27777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3686" y="9874783"/>
              <a:ext cx="1944116" cy="2777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1961" y="9874783"/>
              <a:ext cx="1944116" cy="277774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2247" y="1243583"/>
            <a:ext cx="6052952" cy="367131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212" y="5795771"/>
            <a:ext cx="6671987" cy="39197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515" y="370077"/>
            <a:ext cx="850455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943735"/>
                </a:solidFill>
              </a:rPr>
              <a:t>ЗАПОЛНЕНИЕ</a:t>
            </a:r>
            <a:r>
              <a:rPr dirty="0" sz="4400" spc="-204">
                <a:solidFill>
                  <a:srgbClr val="943735"/>
                </a:solidFill>
              </a:rPr>
              <a:t> </a:t>
            </a:r>
            <a:r>
              <a:rPr dirty="0" sz="4400" spc="-10">
                <a:solidFill>
                  <a:srgbClr val="943735"/>
                </a:solidFill>
              </a:rPr>
              <a:t>МИНЕРАЛЬНАЯ</a:t>
            </a:r>
            <a:r>
              <a:rPr dirty="0" sz="4400" spc="-195">
                <a:solidFill>
                  <a:srgbClr val="943735"/>
                </a:solidFill>
              </a:rPr>
              <a:t> </a:t>
            </a:r>
            <a:r>
              <a:rPr dirty="0" sz="4400" spc="-120">
                <a:solidFill>
                  <a:srgbClr val="943735"/>
                </a:solidFill>
              </a:rPr>
              <a:t>ВАТА</a:t>
            </a:r>
            <a:endParaRPr sz="4400"/>
          </a:p>
        </p:txBody>
      </p:sp>
      <p:sp>
        <p:nvSpPr>
          <p:cNvPr id="5" name="object 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4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099817" y="4900371"/>
            <a:ext cx="445135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ЗАПОЛНЕНИЕ</a:t>
            </a:r>
            <a:r>
              <a:rPr dirty="0" sz="4400" spc="-229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spc="-25" b="1">
                <a:solidFill>
                  <a:srgbClr val="943735"/>
                </a:solidFill>
                <a:latin typeface="Calibri"/>
                <a:cs typeface="Calibri"/>
              </a:rPr>
              <a:t>ДСП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55020" y="3314700"/>
            <a:ext cx="6952691" cy="426720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0938764" y="2309622"/>
            <a:ext cx="570674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СОТОВОЕ</a:t>
            </a:r>
            <a:r>
              <a:rPr dirty="0" sz="4400" spc="-22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943735"/>
                </a:solidFill>
                <a:latin typeface="Calibri"/>
                <a:cs typeface="Calibri"/>
              </a:rPr>
              <a:t>ЗАПОЛНЕНИЕ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089" y="2191511"/>
            <a:ext cx="7756478" cy="714298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01811" y="3009900"/>
            <a:ext cx="9886188" cy="495300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208024" y="1189482"/>
            <a:ext cx="592899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ЗАПОЛНЕНИЕ</a:t>
            </a:r>
            <a:r>
              <a:rPr dirty="0" sz="4400" spc="-204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943735"/>
                </a:solidFill>
                <a:latin typeface="Calibri"/>
                <a:cs typeface="Calibri"/>
              </a:rPr>
              <a:t>ПОЛИМЕР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55277" y="1147318"/>
            <a:ext cx="863854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ЗАПОЛНЕНИЕ</a:t>
            </a:r>
            <a:r>
              <a:rPr dirty="0" sz="4400" spc="-114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ДСП</a:t>
            </a:r>
            <a:r>
              <a:rPr dirty="0" sz="4400" spc="-9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943735"/>
                </a:solidFill>
                <a:latin typeface="Calibri"/>
                <a:cs typeface="Calibri"/>
              </a:rPr>
              <a:t>С</a:t>
            </a:r>
            <a:r>
              <a:rPr dirty="0" sz="4400" spc="-10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943735"/>
                </a:solidFill>
                <a:latin typeface="Calibri"/>
                <a:cs typeface="Calibri"/>
              </a:rPr>
              <a:t>ОТВЕРСТИЯМИ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>
                <a:hlinkClick r:id="rId12"/>
              </a:rPr>
              <a:t>www.interpan.ru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025" y="1066038"/>
            <a:ext cx="1103122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">
                <a:solidFill>
                  <a:srgbClr val="943735"/>
                </a:solidFill>
              </a:rPr>
              <a:t>БЛАГОДАРИМ</a:t>
            </a:r>
            <a:r>
              <a:rPr dirty="0" sz="6600" spc="-235">
                <a:solidFill>
                  <a:srgbClr val="943735"/>
                </a:solidFill>
              </a:rPr>
              <a:t> </a:t>
            </a:r>
            <a:r>
              <a:rPr dirty="0" sz="6600">
                <a:solidFill>
                  <a:srgbClr val="943735"/>
                </a:solidFill>
              </a:rPr>
              <a:t>ЗА</a:t>
            </a:r>
            <a:r>
              <a:rPr dirty="0" sz="6600" spc="-200">
                <a:solidFill>
                  <a:srgbClr val="943735"/>
                </a:solidFill>
              </a:rPr>
              <a:t> </a:t>
            </a:r>
            <a:r>
              <a:rPr dirty="0" sz="6600" spc="-10">
                <a:solidFill>
                  <a:srgbClr val="943735"/>
                </a:solidFill>
              </a:rPr>
              <a:t>ВНИМАНИЕ!</a:t>
            </a:r>
            <a:endParaRPr sz="6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368295"/>
            <a:ext cx="10587227" cy="20299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75089" y="7390064"/>
            <a:ext cx="471844" cy="72508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68111" y="6522791"/>
            <a:ext cx="693420" cy="62774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0115" y="5667755"/>
            <a:ext cx="620267" cy="62026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22135" y="8189976"/>
            <a:ext cx="2971800" cy="85496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517260" y="5689219"/>
            <a:ext cx="10375265" cy="3151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916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+7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(499)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110-66-</a:t>
            </a:r>
            <a:r>
              <a:rPr dirty="0" sz="2800" spc="-25">
                <a:latin typeface="Calibri"/>
                <a:cs typeface="Calibri"/>
              </a:rPr>
              <a:t>30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800">
              <a:latin typeface="Calibri"/>
              <a:cs typeface="Calibri"/>
            </a:endParaRPr>
          </a:p>
          <a:p>
            <a:pPr marL="953135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libri"/>
                <a:cs typeface="Calibri"/>
              </a:rPr>
              <a:t>INTERPAN.RU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800">
              <a:latin typeface="Calibri"/>
              <a:cs typeface="Calibri"/>
            </a:endParaRPr>
          </a:p>
          <a:p>
            <a:pPr marL="953135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г.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Москва,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ул.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Верейская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д.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29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стр.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33,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БЦ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«Верейская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плаза-</a:t>
            </a:r>
            <a:r>
              <a:rPr dirty="0" sz="2800" spc="-25">
                <a:latin typeface="Calibri"/>
                <a:cs typeface="Calibri"/>
              </a:rPr>
              <a:t>3»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25">
                <a:latin typeface="Calibri"/>
                <a:cs typeface="Calibri"/>
              </a:rPr>
              <a:t>МЫ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0" y="5463540"/>
            <a:ext cx="4724400" cy="3581400"/>
          </a:xfrm>
          <a:custGeom>
            <a:avLst/>
            <a:gdLst/>
            <a:ahLst/>
            <a:cxnLst/>
            <a:rect l="l" t="t" r="r" b="b"/>
            <a:pathLst>
              <a:path w="4724400" h="3581400">
                <a:moveTo>
                  <a:pt x="4724400" y="0"/>
                </a:moveTo>
                <a:lnTo>
                  <a:pt x="0" y="0"/>
                </a:lnTo>
                <a:lnTo>
                  <a:pt x="0" y="3581400"/>
                </a:lnTo>
                <a:lnTo>
                  <a:pt x="4724400" y="3581400"/>
                </a:lnTo>
                <a:lnTo>
                  <a:pt x="4724400" y="0"/>
                </a:lnTo>
                <a:close/>
              </a:path>
            </a:pathLst>
          </a:custGeom>
          <a:solidFill>
            <a:srgbClr val="943735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0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67360" y="2677667"/>
            <a:ext cx="4625340" cy="616610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023619" y="1836546"/>
            <a:ext cx="15699740" cy="691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6619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Преимущества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использования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огнестойких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декоративных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стеновых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панелей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Интерпан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во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внутренней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отделке: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5"/>
              </a:spcBef>
              <a:buChar char="-"/>
              <a:tabLst>
                <a:tab pos="172720" algn="l"/>
              </a:tabLst>
            </a:pPr>
            <a:r>
              <a:rPr dirty="0" sz="2400" b="1">
                <a:latin typeface="Calibri"/>
                <a:cs typeface="Calibri"/>
              </a:rPr>
              <a:t>Мокрые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этапы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исключены.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Отсутствует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большое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количество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грязи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пыли;</a:t>
            </a:r>
            <a:endParaRPr sz="2400">
              <a:latin typeface="Calibri"/>
              <a:cs typeface="Calibri"/>
            </a:endParaRPr>
          </a:p>
          <a:p>
            <a:pPr marL="12700" marR="4592320" indent="160020">
              <a:lnSpc>
                <a:spcPct val="100000"/>
              </a:lnSpc>
              <a:spcBef>
                <a:spcPts val="575"/>
              </a:spcBef>
              <a:buChar char="-"/>
              <a:tabLst>
                <a:tab pos="172720" algn="l"/>
              </a:tabLst>
            </a:pPr>
            <a:r>
              <a:rPr dirty="0" sz="2400">
                <a:latin typeface="Calibri"/>
                <a:cs typeface="Calibri"/>
              </a:rPr>
              <a:t>Монтаж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происходит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помощью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алюминиевого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профиля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на </a:t>
            </a:r>
            <a:r>
              <a:rPr dirty="0" sz="2400">
                <a:latin typeface="Calibri"/>
                <a:cs typeface="Calibri"/>
              </a:rPr>
              <a:t>обрешетку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сразу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стены,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значительно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уменьшает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срок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отделочных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работ</a:t>
            </a:r>
            <a:r>
              <a:rPr dirty="0" sz="2400" spc="-1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2700" marR="4665980" indent="160020">
              <a:lnSpc>
                <a:spcPct val="100000"/>
              </a:lnSpc>
              <a:spcBef>
                <a:spcPts val="575"/>
              </a:spcBef>
              <a:buChar char="-"/>
              <a:tabLst>
                <a:tab pos="172720" algn="l"/>
              </a:tabLst>
            </a:pPr>
            <a:r>
              <a:rPr dirty="0" sz="2400">
                <a:latin typeface="Calibri"/>
                <a:cs typeface="Calibri"/>
              </a:rPr>
              <a:t>За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счет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отсутствия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работ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выравниванию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поверхностей,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штукатурных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малярных расходов,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общая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стоимость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отделочных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работ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сокращается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40%</a:t>
            </a:r>
            <a:r>
              <a:rPr dirty="0" sz="2400" spc="-2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580"/>
              </a:spcBef>
              <a:buChar char="-"/>
              <a:tabLst>
                <a:tab pos="172720" algn="l"/>
              </a:tabLst>
            </a:pPr>
            <a:r>
              <a:rPr dirty="0" sz="2400" spc="-10">
                <a:latin typeface="Calibri"/>
                <a:cs typeface="Calibri"/>
              </a:rPr>
              <a:t>Расстояния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между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панелями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стеной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достаточно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прокладки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необходимых</a:t>
            </a:r>
            <a:endParaRPr sz="2400">
              <a:latin typeface="Calibri"/>
              <a:cs typeface="Calibri"/>
            </a:endParaRPr>
          </a:p>
          <a:p>
            <a:pPr marL="12700" marR="4113529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коммуникаций,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необходимости,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доступа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ним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можно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демонтировать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панель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и </a:t>
            </a:r>
            <a:r>
              <a:rPr dirty="0" sz="2400" b="1">
                <a:latin typeface="Calibri"/>
                <a:cs typeface="Calibri"/>
              </a:rPr>
              <a:t>поставить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затем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ее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на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место</a:t>
            </a:r>
            <a:r>
              <a:rPr dirty="0" sz="2400" spc="-1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  <a:p>
            <a:pPr marL="12700" marR="3933190" indent="160020">
              <a:lnSpc>
                <a:spcPct val="100000"/>
              </a:lnSpc>
              <a:spcBef>
                <a:spcPts val="575"/>
              </a:spcBef>
              <a:buChar char="-"/>
              <a:tabLst>
                <a:tab pos="172720" algn="l"/>
              </a:tabLst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случае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повреждения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процессе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эксплуатации,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поврежденную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деталь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можно оперативно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поменять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новую;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580"/>
              </a:spcBef>
              <a:buChar char="-"/>
              <a:tabLst>
                <a:tab pos="172720" algn="l"/>
              </a:tabLst>
            </a:pP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монтажа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отделочных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бригад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достаточно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базовых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навыков.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dirty="0" sz="2400" spc="-10">
                <a:latin typeface="Calibri"/>
                <a:cs typeface="Calibri"/>
              </a:rPr>
              <a:t>Огнестойкость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экологичность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Calibri"/>
              <a:cs typeface="Calibri"/>
            </a:endParaRPr>
          </a:p>
          <a:p>
            <a:pPr marL="12700" marR="526161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используются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возведении перегородок.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88340" y="1602993"/>
            <a:ext cx="12412980" cy="776922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85"/>
              </a:spcBef>
            </a:pPr>
            <a:r>
              <a:rPr dirty="0" sz="2400" b="1">
                <a:latin typeface="Calibri"/>
                <a:cs typeface="Calibri"/>
              </a:rPr>
              <a:t>ВАРИАНТЫ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ПОКРЫТИЯ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ОГНЕСТОЙКИХ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35" b="1">
                <a:latin typeface="Calibri"/>
                <a:cs typeface="Calibri"/>
              </a:rPr>
              <a:t>ДЕКОРАТИВНЫХ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ПАНЕЛЕЙ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ИНТЕРПАН</a:t>
            </a:r>
            <a:endParaRPr sz="2400">
              <a:latin typeface="Calibri"/>
              <a:cs typeface="Calibri"/>
            </a:endParaRPr>
          </a:p>
          <a:p>
            <a:pPr marL="384175" indent="-371475">
              <a:lnSpc>
                <a:spcPct val="100000"/>
              </a:lnSpc>
              <a:spcBef>
                <a:spcPts val="980"/>
              </a:spcBef>
              <a:buFont typeface="Calibri"/>
              <a:buAutoNum type="arabicPeriod"/>
              <a:tabLst>
                <a:tab pos="384175" algn="l"/>
              </a:tabLst>
            </a:pPr>
            <a:r>
              <a:rPr dirty="0" sz="2400">
                <a:latin typeface="Calibri"/>
                <a:cs typeface="Calibri"/>
              </a:rPr>
              <a:t>Покрытие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акриловой</a:t>
            </a:r>
            <a:r>
              <a:rPr dirty="0" u="sng" sz="2400" spc="-6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краской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водной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Econom.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Эконом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вариант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стеновых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листовые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материалы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декорируются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акриловой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краской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водной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методом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глубокой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печати.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имеют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большой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спрос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случаях,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когда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кроме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огнестойкости </a:t>
            </a:r>
            <a:r>
              <a:rPr dirty="0" sz="2400">
                <a:latin typeface="Calibri"/>
                <a:cs typeface="Calibri"/>
              </a:rPr>
              <a:t>важны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краткие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сроки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производства,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невысокая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стоимость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возможность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воплотить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любые</a:t>
            </a:r>
            <a:endParaRPr sz="2400">
              <a:latin typeface="Calibri"/>
              <a:cs typeface="Calibri"/>
            </a:endParaRPr>
          </a:p>
          <a:p>
            <a:pPr marL="12700" marR="5270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дизайнерские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идеи.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Используются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местах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общественного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пользования,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административных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и </a:t>
            </a:r>
            <a:r>
              <a:rPr dirty="0" sz="2400">
                <a:latin typeface="Calibri"/>
                <a:cs typeface="Calibri"/>
              </a:rPr>
              <a:t>торговых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образовательных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учреждениях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т.п.</a:t>
            </a:r>
            <a:endParaRPr sz="2400">
              <a:latin typeface="Calibri"/>
              <a:cs typeface="Calibri"/>
            </a:endParaRPr>
          </a:p>
          <a:p>
            <a:pPr marL="22860" marR="1143000" indent="371475">
              <a:lnSpc>
                <a:spcPct val="100000"/>
              </a:lnSpc>
              <a:spcBef>
                <a:spcPts val="825"/>
              </a:spcBef>
              <a:buFont typeface="Calibri"/>
              <a:buAutoNum type="arabicPeriod" startAt="2"/>
              <a:tabLst>
                <a:tab pos="394335" algn="l"/>
              </a:tabLst>
            </a:pPr>
            <a:r>
              <a:rPr dirty="0" u="sng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Ламинирование</a:t>
            </a:r>
            <a:r>
              <a:rPr dirty="0" u="sng" sz="2400" spc="-7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пленкой</a:t>
            </a:r>
            <a:r>
              <a:rPr dirty="0" u="sng" sz="24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ПВХ</a:t>
            </a:r>
            <a:r>
              <a:rPr dirty="0" u="sng" sz="2400" spc="-7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(экошпон)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Interior</a:t>
            </a:r>
            <a:r>
              <a:rPr dirty="0" sz="2400">
                <a:latin typeface="Calibri"/>
                <a:cs typeface="Calibri"/>
              </a:rPr>
              <a:t>.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методом ламинирования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огнестойких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материалов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пленкой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ПВХ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(экошпоном).</a:t>
            </a:r>
            <a:endParaRPr sz="2400">
              <a:latin typeface="Calibri"/>
              <a:cs typeface="Calibri"/>
            </a:endParaRPr>
          </a:p>
          <a:p>
            <a:pPr marL="22860" marR="47180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Прочность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пленкой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ПВХ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обеспечивает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стойкость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истиранию,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позволяет </a:t>
            </a:r>
            <a:r>
              <a:rPr dirty="0" sz="2400">
                <a:latin typeface="Calibri"/>
                <a:cs typeface="Calibri"/>
              </a:rPr>
              <a:t>применять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высокой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проходимостью,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офисных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центрах,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гостиницах, </a:t>
            </a:r>
            <a:r>
              <a:rPr dirty="0" sz="2400">
                <a:latin typeface="Calibri"/>
                <a:cs typeface="Calibri"/>
              </a:rPr>
              <a:t>предприятиях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торговли,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использовать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назначения.</a:t>
            </a:r>
            <a:endParaRPr sz="2400">
              <a:latin typeface="Calibri"/>
              <a:cs typeface="Calibri"/>
            </a:endParaRPr>
          </a:p>
          <a:p>
            <a:pPr marL="416559" indent="-371475">
              <a:lnSpc>
                <a:spcPct val="100000"/>
              </a:lnSpc>
              <a:spcBef>
                <a:spcPts val="575"/>
              </a:spcBef>
              <a:buFont typeface="Calibri"/>
              <a:buAutoNum type="arabicPeriod" startAt="3"/>
              <a:tabLst>
                <a:tab pos="416559" algn="l"/>
              </a:tabLst>
            </a:pPr>
            <a:r>
              <a:rPr dirty="0" sz="2400">
                <a:latin typeface="Calibri"/>
                <a:cs typeface="Calibri"/>
              </a:rPr>
              <a:t>Покрытие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антивандальным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пластиком</a:t>
            </a:r>
            <a:r>
              <a:rPr dirty="0" u="sng" sz="2400" spc="-7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HPL</a:t>
            </a:r>
            <a:r>
              <a:rPr dirty="0" u="sng" sz="2400" spc="-8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Practic</a:t>
            </a:r>
            <a:r>
              <a:rPr dirty="0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Interpan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Practic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имеют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антивандальные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свойства</a:t>
            </a:r>
            <a:r>
              <a:rPr dirty="0" sz="2400" spc="-1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45085" marR="37465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поддаются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влиянию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химических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реагентов,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стираются,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является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причиной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выбора </a:t>
            </a:r>
            <a:r>
              <a:rPr dirty="0" sz="2400">
                <a:latin typeface="Calibri"/>
                <a:cs typeface="Calibri"/>
              </a:rPr>
              <a:t>данного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материала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отделки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помещений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учреждений,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больниц,</a:t>
            </a:r>
            <a:endParaRPr sz="2400">
              <a:latin typeface="Calibri"/>
              <a:cs typeface="Calibri"/>
            </a:endParaRPr>
          </a:p>
          <a:p>
            <a:pPr marL="45085" marR="684530">
              <a:lnSpc>
                <a:spcPct val="100000"/>
              </a:lnSpc>
            </a:pPr>
            <a:r>
              <a:rPr dirty="0" sz="2400" spc="-20">
                <a:latin typeface="Calibri"/>
                <a:cs typeface="Calibri"/>
              </a:rPr>
              <a:t>фельдшерско-</a:t>
            </a:r>
            <a:r>
              <a:rPr dirty="0" sz="2400">
                <a:latin typeface="Calibri"/>
                <a:cs typeface="Calibri"/>
              </a:rPr>
              <a:t>акушерских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пунктов,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лабораторий,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мест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общественного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питания,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также </a:t>
            </a:r>
            <a:r>
              <a:rPr dirty="0" sz="2400">
                <a:latin typeface="Calibri"/>
                <a:cs typeface="Calibri"/>
              </a:rPr>
              <a:t>помещений,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стены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которых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могут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подвергаться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механическим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повреждениям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процессе эксплуатации.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600" y="6839711"/>
            <a:ext cx="5105400" cy="241858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02412" y="1257300"/>
            <a:ext cx="5085588" cy="26487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02412" y="4134611"/>
            <a:ext cx="5085588" cy="245668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3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4507" y="1896618"/>
            <a:ext cx="16398240" cy="6264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ЛИСТОВЫЕ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МАТЕРИАЛЫ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ДЛЯ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ОСНОВЫ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ПАНЕЛЕЙ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75"/>
              </a:spcBef>
            </a:pP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основы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используются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известные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листовые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материалы: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Font typeface="Calibri"/>
              <a:buChar char="-"/>
              <a:tabLst>
                <a:tab pos="172720" algn="l"/>
              </a:tabLst>
            </a:pPr>
            <a:r>
              <a:rPr dirty="0" sz="2400" spc="-10" b="1">
                <a:latin typeface="Calibri"/>
                <a:cs typeface="Calibri"/>
              </a:rPr>
              <a:t>гипсостружечная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плита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(ГСП</a:t>
            </a:r>
            <a:r>
              <a:rPr dirty="0" sz="2400">
                <a:latin typeface="Calibri"/>
                <a:cs typeface="Calibri"/>
              </a:rPr>
              <a:t>),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стеновых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3000*1250мм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2500*1250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мм,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2880"/>
              </a:spcBef>
              <a:buFont typeface="Calibri"/>
              <a:buChar char="-"/>
              <a:tabLst>
                <a:tab pos="172720" algn="l"/>
              </a:tabLst>
            </a:pPr>
            <a:r>
              <a:rPr dirty="0" sz="2400" spc="-10" b="1">
                <a:latin typeface="Calibri"/>
                <a:cs typeface="Calibri"/>
              </a:rPr>
              <a:t>гипсокартонный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лист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(ГКЛ</a:t>
            </a:r>
            <a:r>
              <a:rPr dirty="0" sz="2400">
                <a:latin typeface="Calibri"/>
                <a:cs typeface="Calibri"/>
              </a:rPr>
              <a:t>),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3000*1200мм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2500*1200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мм,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2880"/>
              </a:spcBef>
              <a:buFont typeface="Calibri"/>
              <a:buChar char="-"/>
              <a:tabLst>
                <a:tab pos="172720" algn="l"/>
              </a:tabLst>
            </a:pPr>
            <a:r>
              <a:rPr dirty="0" sz="2400" spc="-10" b="1">
                <a:latin typeface="Calibri"/>
                <a:cs typeface="Calibri"/>
              </a:rPr>
              <a:t>стекломагнезитовый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лист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(СМЛ</a:t>
            </a:r>
            <a:r>
              <a:rPr dirty="0" sz="2400">
                <a:latin typeface="Calibri"/>
                <a:cs typeface="Calibri"/>
              </a:rPr>
              <a:t>),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2440*1220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мм,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2885"/>
              </a:spcBef>
              <a:buFont typeface="Calibri"/>
              <a:buChar char="-"/>
              <a:tabLst>
                <a:tab pos="172720" algn="l"/>
              </a:tabLst>
            </a:pPr>
            <a:r>
              <a:rPr dirty="0" sz="2400" spc="-10" b="1">
                <a:latin typeface="Calibri"/>
                <a:cs typeface="Calibri"/>
              </a:rPr>
              <a:t>негорючий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гипсоволокнистый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лист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(ГВЛВ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НГ</a:t>
            </a:r>
            <a:r>
              <a:rPr dirty="0" sz="2400">
                <a:latin typeface="Calibri"/>
                <a:cs typeface="Calibri"/>
              </a:rPr>
              <a:t>),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1200*600м.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20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Ведутся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разработки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декорированию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новых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негорючих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листовых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продуктов.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400">
              <a:latin typeface="Calibri"/>
              <a:cs typeface="Calibri"/>
            </a:endParaRPr>
          </a:p>
          <a:p>
            <a:pPr marL="3048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Самая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популярная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основа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изготовления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это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гипсостружечная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плита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(ГСП</a:t>
            </a:r>
            <a:r>
              <a:rPr dirty="0" sz="2400" spc="-1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3048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ГСП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используется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производства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классом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опасности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(трудногорючие)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всех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вариантах </a:t>
            </a:r>
            <a:r>
              <a:rPr dirty="0" sz="2400">
                <a:latin typeface="Calibri"/>
                <a:cs typeface="Calibri"/>
              </a:rPr>
              <a:t>покрытия: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окраска,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ламинирование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пленкой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ПВХ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пластиком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HPL.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0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09219" y="2232660"/>
            <a:ext cx="5099303" cy="3963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571" y="1852625"/>
            <a:ext cx="16751300" cy="690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Calibri"/>
                <a:cs typeface="Calibri"/>
              </a:rPr>
              <a:t>Гипсостружечная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плита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(ГСП</a:t>
            </a:r>
            <a:r>
              <a:rPr dirty="0" sz="2400">
                <a:latin typeface="Calibri"/>
                <a:cs typeface="Calibri"/>
              </a:rPr>
              <a:t>)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производится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Нижегородской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области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12700" marR="604456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Пешеланском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гипсовом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заводе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из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гипса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собственных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заводских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шахт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древесной стружки.</a:t>
            </a:r>
            <a:endParaRPr sz="2400">
              <a:latin typeface="Calibri"/>
              <a:cs typeface="Calibri"/>
            </a:endParaRPr>
          </a:p>
          <a:p>
            <a:pPr marL="12700" marR="6350635">
              <a:lnSpc>
                <a:spcPct val="100000"/>
              </a:lnSpc>
              <a:spcBef>
                <a:spcPts val="2880"/>
              </a:spcBef>
            </a:pPr>
            <a:r>
              <a:rPr dirty="0" sz="2400">
                <a:latin typeface="Calibri"/>
                <a:cs typeface="Calibri"/>
              </a:rPr>
              <a:t>Этот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продукт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соответствует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программе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импортозамещения,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продукция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всегда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в </a:t>
            </a:r>
            <a:r>
              <a:rPr dirty="0" sz="2400" b="1">
                <a:latin typeface="Calibri"/>
                <a:cs typeface="Calibri"/>
              </a:rPr>
              <a:t>наличии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сроки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производства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готовых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стеновых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минимальны.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dirty="0" sz="2400" spc="-35">
                <a:latin typeface="Calibri"/>
                <a:cs typeface="Calibri"/>
              </a:rPr>
              <a:t>Главным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технологическим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преимуществом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ГСП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среди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класса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является</a:t>
            </a:r>
            <a:endParaRPr sz="2400">
              <a:latin typeface="Calibri"/>
              <a:cs typeface="Calibri"/>
            </a:endParaRPr>
          </a:p>
          <a:p>
            <a:pPr marL="12700" marR="648271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прочность.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можно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крепить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любое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оборудование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(полки, </a:t>
            </a:r>
            <a:r>
              <a:rPr dirty="0" sz="2400">
                <a:latin typeface="Calibri"/>
                <a:cs typeface="Calibri"/>
              </a:rPr>
              <a:t>картины,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вешалки,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осветительные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приборы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т.п.).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возведения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перегородок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достаточно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использование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одного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слоя.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2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проектах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помещений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строящихся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объектов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течение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многих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лет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прописываются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одни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же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материалы.</a:t>
            </a:r>
            <a:endParaRPr sz="2400">
              <a:latin typeface="Calibri"/>
              <a:cs typeface="Calibri"/>
            </a:endParaRPr>
          </a:p>
          <a:p>
            <a:pPr marL="21590" marR="488950">
              <a:lnSpc>
                <a:spcPts val="3080"/>
              </a:lnSpc>
              <a:spcBef>
                <a:spcPts val="125"/>
              </a:spcBef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последнее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время,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сложившейся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сложной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экономической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ситуации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стране,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заказчики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стали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оптимизировать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затраты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на </a:t>
            </a:r>
            <a:r>
              <a:rPr dirty="0" sz="2400">
                <a:latin typeface="Calibri"/>
                <a:cs typeface="Calibri"/>
              </a:rPr>
              <a:t>материалы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строительный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процесс,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принимая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внимание,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зависимости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материалы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могут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быть</a:t>
            </a:r>
            <a:endParaRPr sz="24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75"/>
              </a:spcBef>
            </a:pPr>
            <a:r>
              <a:rPr dirty="0" sz="2400" spc="-10">
                <a:latin typeface="Calibri"/>
                <a:cs typeface="Calibri"/>
              </a:rPr>
              <a:t>взаимозаменяемы.</a:t>
            </a:r>
            <a:endParaRPr sz="2400">
              <a:latin typeface="Calibri"/>
              <a:cs typeface="Calibri"/>
            </a:endParaRPr>
          </a:p>
          <a:p>
            <a:pPr marL="21590" marR="5080">
              <a:lnSpc>
                <a:spcPct val="107100"/>
              </a:lnSpc>
              <a:spcBef>
                <a:spcPts val="790"/>
              </a:spcBef>
            </a:pPr>
            <a:r>
              <a:rPr dirty="0" sz="2400" spc="-10">
                <a:latin typeface="Calibri"/>
                <a:cs typeface="Calibri"/>
              </a:rPr>
              <a:t>Пересогласование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использования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прописанных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проектах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оптимальные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альтернативы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может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сократить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расходы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на отделку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более,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чем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2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раза.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0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358116" y="1933955"/>
            <a:ext cx="5407152" cy="39669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8404" y="2545079"/>
            <a:ext cx="3535679" cy="353567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7061961" y="9874783"/>
            <a:ext cx="10777220" cy="278130"/>
            <a:chOff x="7061961" y="9874783"/>
            <a:chExt cx="10777220" cy="27813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1961" y="9874783"/>
              <a:ext cx="1944116" cy="27777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0238" y="9874783"/>
              <a:ext cx="1944116" cy="2777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86790" y="9874783"/>
              <a:ext cx="1944115" cy="2777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95066" y="9874783"/>
              <a:ext cx="1944116" cy="277774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1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6939" y="1585086"/>
            <a:ext cx="10289540" cy="5236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20410">
              <a:lnSpc>
                <a:spcPct val="100000"/>
              </a:lnSpc>
              <a:spcBef>
                <a:spcPts val="100"/>
              </a:spcBef>
              <a:tabLst>
                <a:tab pos="7746365" algn="l"/>
              </a:tabLst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окрашенные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3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400">
                <a:latin typeface="Calibri"/>
                <a:cs typeface="Calibri"/>
              </a:rPr>
              <a:t>При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окрашивании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специальной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акриловой</a:t>
            </a:r>
            <a:endParaRPr sz="2400">
              <a:latin typeface="Calibri"/>
              <a:cs typeface="Calibri"/>
            </a:endParaRPr>
          </a:p>
          <a:p>
            <a:pPr marL="355600" marR="2806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краской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используется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метод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глубокой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печати.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дополнительной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защиты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декоративного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покрытия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покрываются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лаком.</a:t>
            </a:r>
            <a:endParaRPr sz="2400">
              <a:latin typeface="Calibri"/>
              <a:cs typeface="Calibri"/>
            </a:endParaRPr>
          </a:p>
          <a:p>
            <a:pPr marL="423545" indent="-41084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23545" algn="l"/>
              </a:tabLst>
            </a:pPr>
            <a:r>
              <a:rPr dirty="0" sz="2400" spc="-10">
                <a:latin typeface="Calibri"/>
                <a:cs typeface="Calibri"/>
              </a:rPr>
              <a:t>Используемая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краска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влияет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пожарной</a:t>
            </a:r>
            <a:endParaRPr sz="2400">
              <a:latin typeface="Calibri"/>
              <a:cs typeface="Calibri"/>
            </a:endParaRPr>
          </a:p>
          <a:p>
            <a:pPr marL="355600" marR="266128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опасности,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поэтому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декорирование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плит,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имеющих </a:t>
            </a:r>
            <a:r>
              <a:rPr dirty="0" sz="2400">
                <a:latin typeface="Calibri"/>
                <a:cs typeface="Calibri"/>
              </a:rPr>
              <a:t>класс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0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(НГ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негорючие),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готовая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стеновая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панель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будет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иметь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сертификат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КМ-</a:t>
            </a:r>
            <a:r>
              <a:rPr dirty="0" sz="2400">
                <a:latin typeface="Calibri"/>
                <a:cs typeface="Calibri"/>
              </a:rPr>
              <a:t>0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(НГ).</a:t>
            </a:r>
            <a:endParaRPr sz="2400">
              <a:latin typeface="Calibri"/>
              <a:cs typeface="Calibri"/>
            </a:endParaRPr>
          </a:p>
          <a:p>
            <a:pPr marL="355600" marR="2260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Стеновые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могут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быть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исполнены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в </a:t>
            </a:r>
            <a:r>
              <a:rPr dirty="0" sz="2400">
                <a:latin typeface="Calibri"/>
                <a:cs typeface="Calibri"/>
              </a:rPr>
              <a:t>любом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цвете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каталогу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RAL,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древесных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декорах,</a:t>
            </a:r>
            <a:endParaRPr sz="2400">
              <a:latin typeface="Calibri"/>
              <a:cs typeface="Calibri"/>
            </a:endParaRPr>
          </a:p>
          <a:p>
            <a:pPr marL="355600" marR="3554729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декорах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Лофт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или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Мрамор,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мозаичном </a:t>
            </a:r>
            <a:r>
              <a:rPr dirty="0" sz="2400">
                <a:latin typeface="Calibri"/>
                <a:cs typeface="Calibri"/>
              </a:rPr>
              <a:t>иcполнении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PIXEL.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002806" y="2171700"/>
            <a:ext cx="17285335" cy="7760334"/>
            <a:chOff x="1002806" y="2171700"/>
            <a:chExt cx="17285335" cy="7760334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73582" y="5155494"/>
              <a:ext cx="2662631" cy="272835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32179" y="5314188"/>
              <a:ext cx="2147315" cy="221284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04720" y="4346448"/>
              <a:ext cx="2740152" cy="28041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99792" y="4541520"/>
              <a:ext cx="2151888" cy="221589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747492" y="3200400"/>
              <a:ext cx="2540507" cy="260908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42564" y="3395472"/>
              <a:ext cx="2019300" cy="202082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98168" y="2171700"/>
              <a:ext cx="2743200" cy="281025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93240" y="2366771"/>
              <a:ext cx="2154936" cy="222199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063728" y="2977895"/>
              <a:ext cx="2791967" cy="279196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258800" y="3172967"/>
              <a:ext cx="2203704" cy="220370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78955" y="6757598"/>
              <a:ext cx="2684881" cy="268339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37247" y="6915911"/>
              <a:ext cx="2170176" cy="216865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43188" y="7295388"/>
              <a:ext cx="2561844" cy="256336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938259" y="7490459"/>
              <a:ext cx="1973579" cy="197510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75747" y="6720840"/>
              <a:ext cx="2759963" cy="275844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70819" y="6915911"/>
              <a:ext cx="2171700" cy="217017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041124" y="6929628"/>
              <a:ext cx="2854452" cy="285292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36195" y="7124700"/>
              <a:ext cx="2266188" cy="226466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58316" y="7367015"/>
              <a:ext cx="2563367" cy="256489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153388" y="7562088"/>
              <a:ext cx="1975103" cy="197662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84423" y="6827520"/>
              <a:ext cx="2569463" cy="256946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779496" y="7022591"/>
              <a:ext cx="1981200" cy="19812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806" y="7114058"/>
              <a:ext cx="1921742" cy="210612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0412" y="7121652"/>
              <a:ext cx="1842516" cy="202692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61388" y="6957059"/>
              <a:ext cx="2089404" cy="226618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87296" y="6982967"/>
              <a:ext cx="1982724" cy="215950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011424" y="7274052"/>
              <a:ext cx="2151888" cy="219608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37331" y="7299959"/>
              <a:ext cx="2045208" cy="208940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216908" y="6824471"/>
              <a:ext cx="2068067" cy="2238755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242815" y="6850379"/>
              <a:ext cx="1961388" cy="213207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54980" y="7348728"/>
              <a:ext cx="2200655" cy="219760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80888" y="7374635"/>
              <a:ext cx="2093975" cy="2090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66900"/>
            <a:ext cx="5173980" cy="69113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48031" y="1914144"/>
            <a:ext cx="5585460" cy="686409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0864" y="3848100"/>
            <a:ext cx="6158484" cy="493014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949185" y="8746032"/>
            <a:ext cx="403352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445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latin typeface="Calibri"/>
                <a:cs typeface="Calibri"/>
              </a:rPr>
              <a:t>Торговый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центр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ЭКОФЕРМА,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г.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Люберцы,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декор</a:t>
            </a:r>
            <a:r>
              <a:rPr dirty="0" sz="2400" spc="-11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«Мрамор»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65045" y="8760358"/>
            <a:ext cx="232791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Школа,</a:t>
            </a:r>
            <a:r>
              <a:rPr dirty="0" sz="2400" spc="-1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г.Москва, </a:t>
            </a:r>
            <a:r>
              <a:rPr dirty="0" sz="2400" b="1">
                <a:latin typeface="Calibri"/>
                <a:cs typeface="Calibri"/>
              </a:rPr>
              <a:t>Цвет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RAL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9016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094969" y="8744813"/>
            <a:ext cx="42919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8625" marR="5080" indent="-416559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Административное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здание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ВПК, </a:t>
            </a:r>
            <a:r>
              <a:rPr dirty="0" sz="2400" b="1">
                <a:latin typeface="Calibri"/>
                <a:cs typeface="Calibri"/>
              </a:rPr>
              <a:t>г.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Фрязино,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декор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«Лофт»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5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435221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>
                <a:solidFill>
                  <a:srgbClr val="943735"/>
                </a:solidFill>
              </a:rPr>
              <a:t>ОГНЕСТОЙКИЕ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35">
                <a:solidFill>
                  <a:srgbClr val="943735"/>
                </a:solidFill>
              </a:rPr>
              <a:t>ДЕКОРАТИВНЫЕ</a:t>
            </a:r>
            <a:r>
              <a:rPr dirty="0" sz="3200" spc="-114">
                <a:solidFill>
                  <a:srgbClr val="943735"/>
                </a:solidFill>
              </a:rPr>
              <a:t> </a:t>
            </a:r>
            <a:r>
              <a:rPr dirty="0" sz="3200">
                <a:solidFill>
                  <a:srgbClr val="943735"/>
                </a:solidFill>
              </a:rPr>
              <a:t>ПАНЕЛИ</a:t>
            </a:r>
            <a:r>
              <a:rPr dirty="0" sz="3200" spc="-85">
                <a:solidFill>
                  <a:srgbClr val="943735"/>
                </a:solidFill>
              </a:rPr>
              <a:t> </a:t>
            </a:r>
            <a:r>
              <a:rPr dirty="0" sz="3200" spc="-10">
                <a:solidFill>
                  <a:srgbClr val="943735"/>
                </a:solidFill>
              </a:rPr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solidFill>
                  <a:srgbClr val="943735"/>
                </a:solidFill>
                <a:latin typeface="Calibri"/>
                <a:cs typeface="Calibri"/>
              </a:rPr>
              <a:t>СТЕНОВЫЕ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724650" y="1585086"/>
            <a:ext cx="44818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8655" algn="l"/>
              </a:tabLst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окрашенные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70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Презентация PowerPoint</dc:title>
  <dcterms:created xsi:type="dcterms:W3CDTF">2025-06-20T14:11:09Z</dcterms:created>
  <dcterms:modified xsi:type="dcterms:W3CDTF">2025-06-20T14:11:09Z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2025-06-20T00:00:00Z</vt:filetime>
  </property>
  <property fmtid="{D5CDD505-2E9C-101B-9397-08002B2CF9AE}" pid="5" name="Producer">
    <vt:lpwstr>Microsoft® PowerPoint® 2013</vt:lpwstr>
  </property>
</Properties>
</file>